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3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80C893"/>
    <a:srgbClr val="9A5495"/>
    <a:srgbClr val="96CD7B"/>
    <a:srgbClr val="00FF99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1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395FD-1AE3-4C10-BC6F-31BA84A977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1DDDE6-EDA0-451C-8419-4E6B87BEE0BC}">
      <dgm:prSet phldrT="[Текст]" custT="1"/>
      <dgm:spPr/>
      <dgm:t>
        <a:bodyPr/>
        <a:lstStyle/>
        <a:p>
          <a:r>
            <a:rPr lang="ru-RU" sz="1400" dirty="0" smtClean="0"/>
            <a:t>гиповолемия</a:t>
          </a:r>
          <a:endParaRPr lang="ru-RU" sz="1400" dirty="0"/>
        </a:p>
      </dgm:t>
    </dgm:pt>
    <dgm:pt modelId="{E11770FF-2425-415C-B143-23E245932474}" type="parTrans" cxnId="{023DCAF7-10CC-48A7-8756-1BA830B92DEE}">
      <dgm:prSet/>
      <dgm:spPr/>
      <dgm:t>
        <a:bodyPr/>
        <a:lstStyle/>
        <a:p>
          <a:endParaRPr lang="ru-RU"/>
        </a:p>
      </dgm:t>
    </dgm:pt>
    <dgm:pt modelId="{2B56C198-9875-488F-A61B-0B482E06EF16}" type="sibTrans" cxnId="{023DCAF7-10CC-48A7-8756-1BA830B92DEE}">
      <dgm:prSet/>
      <dgm:spPr/>
      <dgm:t>
        <a:bodyPr/>
        <a:lstStyle/>
        <a:p>
          <a:endParaRPr lang="ru-RU"/>
        </a:p>
      </dgm:t>
    </dgm:pt>
    <dgm:pt modelId="{28A606D1-DBFC-45E7-B8F2-848A11F6F227}">
      <dgm:prSet phldrT="[Текст]"/>
      <dgm:spPr/>
      <dgm:t>
        <a:bodyPr/>
        <a:lstStyle/>
        <a:p>
          <a:r>
            <a:rPr lang="ru-RU" dirty="0" smtClean="0"/>
            <a:t>Ренальные и экстраренальные потери жидкости</a:t>
          </a:r>
          <a:endParaRPr lang="ru-RU" dirty="0"/>
        </a:p>
      </dgm:t>
    </dgm:pt>
    <dgm:pt modelId="{3C75558D-51DE-421C-B4D8-5DACA49FF08B}" type="parTrans" cxnId="{6F55C7C8-CD7E-4C3C-82B7-A50A0A3FD871}">
      <dgm:prSet/>
      <dgm:spPr/>
      <dgm:t>
        <a:bodyPr/>
        <a:lstStyle/>
        <a:p>
          <a:endParaRPr lang="ru-RU"/>
        </a:p>
      </dgm:t>
    </dgm:pt>
    <dgm:pt modelId="{F750FD86-045B-467C-A19D-36E522098822}" type="sibTrans" cxnId="{6F55C7C8-CD7E-4C3C-82B7-A50A0A3FD871}">
      <dgm:prSet/>
      <dgm:spPr/>
      <dgm:t>
        <a:bodyPr/>
        <a:lstStyle/>
        <a:p>
          <a:endParaRPr lang="ru-RU"/>
        </a:p>
      </dgm:t>
    </dgm:pt>
    <dgm:pt modelId="{44FC9B36-B641-4038-8995-48FF5180C69C}">
      <dgm:prSet phldrT="[Текст]"/>
      <dgm:spPr/>
      <dgm:t>
        <a:bodyPr/>
        <a:lstStyle/>
        <a:p>
          <a:r>
            <a:rPr lang="ru-RU" dirty="0" smtClean="0"/>
            <a:t>Кровопотеря</a:t>
          </a:r>
          <a:endParaRPr lang="ru-RU" dirty="0"/>
        </a:p>
      </dgm:t>
    </dgm:pt>
    <dgm:pt modelId="{C285590C-DA94-4576-A9E7-61F593D42D4C}" type="parTrans" cxnId="{F09B1C72-8F95-4F1E-BE0B-E7040D02DC10}">
      <dgm:prSet/>
      <dgm:spPr/>
      <dgm:t>
        <a:bodyPr/>
        <a:lstStyle/>
        <a:p>
          <a:endParaRPr lang="ru-RU"/>
        </a:p>
      </dgm:t>
    </dgm:pt>
    <dgm:pt modelId="{E34AD680-C15F-4951-AFB9-CC95F6806C35}" type="sibTrans" cxnId="{F09B1C72-8F95-4F1E-BE0B-E7040D02DC10}">
      <dgm:prSet/>
      <dgm:spPr/>
      <dgm:t>
        <a:bodyPr/>
        <a:lstStyle/>
        <a:p>
          <a:endParaRPr lang="ru-RU"/>
        </a:p>
      </dgm:t>
    </dgm:pt>
    <dgm:pt modelId="{0F950AD2-BCFB-44C8-BABE-0CE95252BD4A}">
      <dgm:prSet phldrT="[Текст]" custT="1"/>
      <dgm:spPr/>
      <dgm:t>
        <a:bodyPr/>
        <a:lstStyle/>
        <a:p>
          <a:r>
            <a:rPr lang="ru-RU" sz="1400" dirty="0" smtClean="0"/>
            <a:t>Внеклеточная дегидратация</a:t>
          </a:r>
          <a:endParaRPr lang="ru-RU" sz="1400" dirty="0"/>
        </a:p>
      </dgm:t>
    </dgm:pt>
    <dgm:pt modelId="{002C90A1-B43C-48D3-BA50-881FA23312EB}" type="parTrans" cxnId="{AD5F2FA3-57F8-4C05-A6B4-DC710694BF95}">
      <dgm:prSet/>
      <dgm:spPr/>
      <dgm:t>
        <a:bodyPr/>
        <a:lstStyle/>
        <a:p>
          <a:endParaRPr lang="ru-RU"/>
        </a:p>
      </dgm:t>
    </dgm:pt>
    <dgm:pt modelId="{D5D1D39F-89D1-4CE4-96A2-988A042AAE10}" type="sibTrans" cxnId="{AD5F2FA3-57F8-4C05-A6B4-DC710694BF95}">
      <dgm:prSet/>
      <dgm:spPr/>
      <dgm:t>
        <a:bodyPr/>
        <a:lstStyle/>
        <a:p>
          <a:endParaRPr lang="ru-RU"/>
        </a:p>
      </dgm:t>
    </dgm:pt>
    <dgm:pt modelId="{F8A51556-4DC1-4642-AB0C-B41B83028CC9}">
      <dgm:prSet phldrT="[Текст]"/>
      <dgm:spPr/>
      <dgm:t>
        <a:bodyPr/>
        <a:lstStyle/>
        <a:p>
          <a:r>
            <a:rPr lang="ru-RU" dirty="0" smtClean="0"/>
            <a:t>Привлечение жидкости из интерстициального пространства</a:t>
          </a:r>
          <a:endParaRPr lang="ru-RU" dirty="0"/>
        </a:p>
      </dgm:t>
    </dgm:pt>
    <dgm:pt modelId="{9D5F5513-4C9B-4553-BD81-07425C72833B}" type="parTrans" cxnId="{AA15726C-2803-4E53-AB6A-A1C036D2F5C9}">
      <dgm:prSet/>
      <dgm:spPr/>
      <dgm:t>
        <a:bodyPr/>
        <a:lstStyle/>
        <a:p>
          <a:endParaRPr lang="ru-RU"/>
        </a:p>
      </dgm:t>
    </dgm:pt>
    <dgm:pt modelId="{1DEBC879-AF27-447F-8565-4F78CA58096C}" type="sibTrans" cxnId="{AA15726C-2803-4E53-AB6A-A1C036D2F5C9}">
      <dgm:prSet/>
      <dgm:spPr/>
      <dgm:t>
        <a:bodyPr/>
        <a:lstStyle/>
        <a:p>
          <a:endParaRPr lang="ru-RU"/>
        </a:p>
      </dgm:t>
    </dgm:pt>
    <dgm:pt modelId="{11209DBF-C002-4F60-B6D7-F8A914BBEB82}">
      <dgm:prSet phldrT="[Текст]" custT="1"/>
      <dgm:spPr/>
      <dgm:t>
        <a:bodyPr/>
        <a:lstStyle/>
        <a:p>
          <a:r>
            <a:rPr lang="ru-RU" sz="1400" dirty="0" smtClean="0"/>
            <a:t>гиперальдостеронизм</a:t>
          </a:r>
          <a:endParaRPr lang="ru-RU" sz="1400" dirty="0"/>
        </a:p>
      </dgm:t>
    </dgm:pt>
    <dgm:pt modelId="{15097C2C-AB98-45C6-B34A-F0C0C55AB30F}" type="parTrans" cxnId="{4B25DB9A-633B-4240-A074-E84FB5714E69}">
      <dgm:prSet/>
      <dgm:spPr/>
      <dgm:t>
        <a:bodyPr/>
        <a:lstStyle/>
        <a:p>
          <a:endParaRPr lang="ru-RU"/>
        </a:p>
      </dgm:t>
    </dgm:pt>
    <dgm:pt modelId="{740F02A1-4A7D-4738-80BB-69DF8E4C6F4C}" type="sibTrans" cxnId="{4B25DB9A-633B-4240-A074-E84FB5714E69}">
      <dgm:prSet/>
      <dgm:spPr/>
      <dgm:t>
        <a:bodyPr/>
        <a:lstStyle/>
        <a:p>
          <a:endParaRPr lang="ru-RU"/>
        </a:p>
      </dgm:t>
    </dgm:pt>
    <dgm:pt modelId="{F2E5C443-CA73-4197-8A83-2ADC6B261D33}">
      <dgm:prSet phldrT="[Текст]" custT="1"/>
      <dgm:spPr/>
      <dgm:t>
        <a:bodyPr/>
        <a:lstStyle/>
        <a:p>
          <a:r>
            <a:rPr lang="ru-RU" sz="2000" dirty="0" smtClean="0"/>
            <a:t>Задержка </a:t>
          </a:r>
          <a:r>
            <a:rPr lang="en-US" sz="2000" dirty="0" smtClean="0"/>
            <a:t>Na</a:t>
          </a:r>
          <a:r>
            <a:rPr lang="en-US" sz="1800" dirty="0" smtClean="0"/>
            <a:t>+ </a:t>
          </a:r>
          <a:r>
            <a:rPr lang="ru-RU" sz="1800" dirty="0" smtClean="0"/>
            <a:t>в организме</a:t>
          </a:r>
          <a:endParaRPr lang="ru-RU" sz="2000" dirty="0"/>
        </a:p>
      </dgm:t>
    </dgm:pt>
    <dgm:pt modelId="{5D808FBF-EAD4-4E6D-BFB2-CB1114C9628C}" type="parTrans" cxnId="{B30E48CB-BCA4-4DD5-BBCF-438D746D0EC1}">
      <dgm:prSet/>
      <dgm:spPr/>
      <dgm:t>
        <a:bodyPr/>
        <a:lstStyle/>
        <a:p>
          <a:endParaRPr lang="ru-RU"/>
        </a:p>
      </dgm:t>
    </dgm:pt>
    <dgm:pt modelId="{F31D2EF8-3011-400F-A297-E73010F96C98}" type="sibTrans" cxnId="{B30E48CB-BCA4-4DD5-BBCF-438D746D0EC1}">
      <dgm:prSet/>
      <dgm:spPr/>
      <dgm:t>
        <a:bodyPr/>
        <a:lstStyle/>
        <a:p>
          <a:endParaRPr lang="ru-RU"/>
        </a:p>
      </dgm:t>
    </dgm:pt>
    <dgm:pt modelId="{AE9B1F67-B8DC-420B-BB67-9D5666344EBD}">
      <dgm:prSet phldrT="[Текст]" custT="1"/>
      <dgm:spPr/>
      <dgm:t>
        <a:bodyPr/>
        <a:lstStyle/>
        <a:p>
          <a:r>
            <a:rPr lang="ru-RU" sz="2000" dirty="0" smtClean="0"/>
            <a:t>Выведение К</a:t>
          </a:r>
          <a:r>
            <a:rPr lang="ru-RU" sz="1800" dirty="0" smtClean="0"/>
            <a:t>+</a:t>
          </a:r>
          <a:endParaRPr lang="ru-RU" sz="2000" dirty="0"/>
        </a:p>
      </dgm:t>
    </dgm:pt>
    <dgm:pt modelId="{CFE51363-D6F5-463C-B27C-0D1494715027}" type="parTrans" cxnId="{F0F092FC-061D-44ED-B6C2-6F5D1887388C}">
      <dgm:prSet/>
      <dgm:spPr/>
      <dgm:t>
        <a:bodyPr/>
        <a:lstStyle/>
        <a:p>
          <a:endParaRPr lang="ru-RU"/>
        </a:p>
      </dgm:t>
    </dgm:pt>
    <dgm:pt modelId="{5310DD15-7856-49BF-B31D-EF970923C03E}" type="sibTrans" cxnId="{F0F092FC-061D-44ED-B6C2-6F5D1887388C}">
      <dgm:prSet/>
      <dgm:spPr/>
      <dgm:t>
        <a:bodyPr/>
        <a:lstStyle/>
        <a:p>
          <a:endParaRPr lang="ru-RU"/>
        </a:p>
      </dgm:t>
    </dgm:pt>
    <dgm:pt modelId="{5107381F-0516-44F8-803F-9EFD2AD57304}">
      <dgm:prSet phldrT="[Текст]"/>
      <dgm:spPr/>
      <dgm:t>
        <a:bodyPr/>
        <a:lstStyle/>
        <a:p>
          <a:r>
            <a:rPr lang="ru-RU" dirty="0" smtClean="0"/>
            <a:t>Потери жидкости через ЖКТ</a:t>
          </a:r>
          <a:endParaRPr lang="ru-RU" dirty="0"/>
        </a:p>
      </dgm:t>
    </dgm:pt>
    <dgm:pt modelId="{37FF975A-13A3-4B9A-A1C5-DC239D67E9AE}" type="parTrans" cxnId="{5B0FDA98-A984-41E1-B89D-12E78B5D9808}">
      <dgm:prSet/>
      <dgm:spPr/>
      <dgm:t>
        <a:bodyPr/>
        <a:lstStyle/>
        <a:p>
          <a:endParaRPr lang="ru-RU"/>
        </a:p>
      </dgm:t>
    </dgm:pt>
    <dgm:pt modelId="{14C365DF-9F07-497E-BD1B-7C8F6D0F07F8}" type="sibTrans" cxnId="{5B0FDA98-A984-41E1-B89D-12E78B5D9808}">
      <dgm:prSet/>
      <dgm:spPr/>
      <dgm:t>
        <a:bodyPr/>
        <a:lstStyle/>
        <a:p>
          <a:endParaRPr lang="ru-RU"/>
        </a:p>
      </dgm:t>
    </dgm:pt>
    <dgm:pt modelId="{8C2F0A0E-E8AB-4C4E-A802-D7E8BB88F625}">
      <dgm:prSet phldrT="[Текст]"/>
      <dgm:spPr/>
      <dgm:t>
        <a:bodyPr/>
        <a:lstStyle/>
        <a:p>
          <a:r>
            <a:rPr lang="ru-RU" dirty="0" smtClean="0"/>
            <a:t>Централизация кровообращения</a:t>
          </a:r>
          <a:endParaRPr lang="ru-RU" dirty="0"/>
        </a:p>
      </dgm:t>
    </dgm:pt>
    <dgm:pt modelId="{49630835-11D0-42CA-B003-80834FEB77B0}" type="parTrans" cxnId="{7C8E8AD6-7140-47A9-9B7F-B65389485222}">
      <dgm:prSet/>
      <dgm:spPr/>
      <dgm:t>
        <a:bodyPr/>
        <a:lstStyle/>
        <a:p>
          <a:endParaRPr lang="ru-RU"/>
        </a:p>
      </dgm:t>
    </dgm:pt>
    <dgm:pt modelId="{C87FE195-5E68-4751-BF55-37BBFC5C8902}" type="sibTrans" cxnId="{7C8E8AD6-7140-47A9-9B7F-B65389485222}">
      <dgm:prSet/>
      <dgm:spPr/>
      <dgm:t>
        <a:bodyPr/>
        <a:lstStyle/>
        <a:p>
          <a:endParaRPr lang="ru-RU"/>
        </a:p>
      </dgm:t>
    </dgm:pt>
    <dgm:pt modelId="{3D6B3919-C487-464D-B453-7795BB634A77}">
      <dgm:prSet phldrT="[Текст]"/>
      <dgm:spPr/>
      <dgm:t>
        <a:bodyPr/>
        <a:lstStyle/>
        <a:p>
          <a:r>
            <a:rPr lang="ru-RU" dirty="0" smtClean="0"/>
            <a:t>Компенсация потерянного объема</a:t>
          </a:r>
          <a:endParaRPr lang="ru-RU" dirty="0"/>
        </a:p>
      </dgm:t>
    </dgm:pt>
    <dgm:pt modelId="{3984834E-F63F-45F6-999B-AB45AB3156A5}" type="parTrans" cxnId="{B36A7F57-FDF6-4F28-B9D7-9D9BA51F4F7A}">
      <dgm:prSet/>
      <dgm:spPr/>
      <dgm:t>
        <a:bodyPr/>
        <a:lstStyle/>
        <a:p>
          <a:endParaRPr lang="ru-RU"/>
        </a:p>
      </dgm:t>
    </dgm:pt>
    <dgm:pt modelId="{BC13A2DD-B93D-4D6B-B7A9-C8854DC952C1}" type="sibTrans" cxnId="{B36A7F57-FDF6-4F28-B9D7-9D9BA51F4F7A}">
      <dgm:prSet/>
      <dgm:spPr/>
      <dgm:t>
        <a:bodyPr/>
        <a:lstStyle/>
        <a:p>
          <a:endParaRPr lang="ru-RU"/>
        </a:p>
      </dgm:t>
    </dgm:pt>
    <dgm:pt modelId="{4D67EE77-6BA4-4C80-9217-9D00D7D15625}" type="pres">
      <dgm:prSet presAssocID="{392395FD-1AE3-4C10-BC6F-31BA84A977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5D573-DFEB-4E68-8679-80D961870EE0}" type="pres">
      <dgm:prSet presAssocID="{4D1DDDE6-EDA0-451C-8419-4E6B87BEE0BC}" presName="composite" presStyleCnt="0"/>
      <dgm:spPr/>
    </dgm:pt>
    <dgm:pt modelId="{90A8E939-BF76-41C9-95B0-92B356AE80AA}" type="pres">
      <dgm:prSet presAssocID="{4D1DDDE6-EDA0-451C-8419-4E6B87BEE0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6A8A3-C822-4F65-9DCB-1BDA5AFAFC68}" type="pres">
      <dgm:prSet presAssocID="{4D1DDDE6-EDA0-451C-8419-4E6B87BEE0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15517-EC25-4E7B-8A56-E1A15F71541E}" type="pres">
      <dgm:prSet presAssocID="{2B56C198-9875-488F-A61B-0B482E06EF16}" presName="sp" presStyleCnt="0"/>
      <dgm:spPr/>
    </dgm:pt>
    <dgm:pt modelId="{B2012608-D655-4920-8371-8DA2B47E5019}" type="pres">
      <dgm:prSet presAssocID="{0F950AD2-BCFB-44C8-BABE-0CE95252BD4A}" presName="composite" presStyleCnt="0"/>
      <dgm:spPr/>
    </dgm:pt>
    <dgm:pt modelId="{0514E998-D3B6-4C77-ABC2-8C225138765B}" type="pres">
      <dgm:prSet presAssocID="{0F950AD2-BCFB-44C8-BABE-0CE95252BD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38010-65EF-4336-920D-333AFA5BBD6A}" type="pres">
      <dgm:prSet presAssocID="{0F950AD2-BCFB-44C8-BABE-0CE95252BD4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E7AC6-1246-4B3D-A7AC-F6C3E63ADB0D}" type="pres">
      <dgm:prSet presAssocID="{D5D1D39F-89D1-4CE4-96A2-988A042AAE10}" presName="sp" presStyleCnt="0"/>
      <dgm:spPr/>
    </dgm:pt>
    <dgm:pt modelId="{8CD7288D-DB34-43BA-B741-C2C14ED67524}" type="pres">
      <dgm:prSet presAssocID="{11209DBF-C002-4F60-B6D7-F8A914BBEB82}" presName="composite" presStyleCnt="0"/>
      <dgm:spPr/>
    </dgm:pt>
    <dgm:pt modelId="{86528C61-DACB-4FFE-A1B9-92C1BEEF9354}" type="pres">
      <dgm:prSet presAssocID="{11209DBF-C002-4F60-B6D7-F8A914BBEB8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A35AE-8911-4C4B-9911-037966A25A83}" type="pres">
      <dgm:prSet presAssocID="{11209DBF-C002-4F60-B6D7-F8A914BBEB8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5726C-2803-4E53-AB6A-A1C036D2F5C9}" srcId="{0F950AD2-BCFB-44C8-BABE-0CE95252BD4A}" destId="{F8A51556-4DC1-4642-AB0C-B41B83028CC9}" srcOrd="2" destOrd="0" parTransId="{9D5F5513-4C9B-4553-BD81-07425C72833B}" sibTransId="{1DEBC879-AF27-447F-8565-4F78CA58096C}"/>
    <dgm:cxn modelId="{DDCAF2F8-8609-45F6-B54D-AA8ECA75AF97}" type="presOf" srcId="{F2E5C443-CA73-4197-8A83-2ADC6B261D33}" destId="{478A35AE-8911-4C4B-9911-037966A25A83}" srcOrd="0" destOrd="0" presId="urn:microsoft.com/office/officeart/2005/8/layout/chevron2"/>
    <dgm:cxn modelId="{6F55C7C8-CD7E-4C3C-82B7-A50A0A3FD871}" srcId="{4D1DDDE6-EDA0-451C-8419-4E6B87BEE0BC}" destId="{28A606D1-DBFC-45E7-B8F2-848A11F6F227}" srcOrd="0" destOrd="0" parTransId="{3C75558D-51DE-421C-B4D8-5DACA49FF08B}" sibTransId="{F750FD86-045B-467C-A19D-36E522098822}"/>
    <dgm:cxn modelId="{3748FDDD-3885-40A3-921F-4515783AD201}" type="presOf" srcId="{392395FD-1AE3-4C10-BC6F-31BA84A97705}" destId="{4D67EE77-6BA4-4C80-9217-9D00D7D15625}" srcOrd="0" destOrd="0" presId="urn:microsoft.com/office/officeart/2005/8/layout/chevron2"/>
    <dgm:cxn modelId="{8BCDD76A-A122-4488-B81F-3D7C82B3C660}" type="presOf" srcId="{AE9B1F67-B8DC-420B-BB67-9D5666344EBD}" destId="{478A35AE-8911-4C4B-9911-037966A25A83}" srcOrd="0" destOrd="1" presId="urn:microsoft.com/office/officeart/2005/8/layout/chevron2"/>
    <dgm:cxn modelId="{74B39317-9700-402F-A522-EC1BC0BDDB46}" type="presOf" srcId="{5107381F-0516-44F8-803F-9EFD2AD57304}" destId="{4B86A8A3-C822-4F65-9DCB-1BDA5AFAFC68}" srcOrd="0" destOrd="2" presId="urn:microsoft.com/office/officeart/2005/8/layout/chevron2"/>
    <dgm:cxn modelId="{EE4F4E6E-8050-431C-8C00-79385F16E1FC}" type="presOf" srcId="{4D1DDDE6-EDA0-451C-8419-4E6B87BEE0BC}" destId="{90A8E939-BF76-41C9-95B0-92B356AE80AA}" srcOrd="0" destOrd="0" presId="urn:microsoft.com/office/officeart/2005/8/layout/chevron2"/>
    <dgm:cxn modelId="{F09B1C72-8F95-4F1E-BE0B-E7040D02DC10}" srcId="{4D1DDDE6-EDA0-451C-8419-4E6B87BEE0BC}" destId="{44FC9B36-B641-4038-8995-48FF5180C69C}" srcOrd="1" destOrd="0" parTransId="{C285590C-DA94-4576-A9E7-61F593D42D4C}" sibTransId="{E34AD680-C15F-4951-AFB9-CC95F6806C35}"/>
    <dgm:cxn modelId="{BBFE76A6-5392-4E32-8552-AB34EAF32444}" type="presOf" srcId="{44FC9B36-B641-4038-8995-48FF5180C69C}" destId="{4B86A8A3-C822-4F65-9DCB-1BDA5AFAFC68}" srcOrd="0" destOrd="1" presId="urn:microsoft.com/office/officeart/2005/8/layout/chevron2"/>
    <dgm:cxn modelId="{C12CD855-EAD8-4C9C-B04A-B71BA5EC1D82}" type="presOf" srcId="{F8A51556-4DC1-4642-AB0C-B41B83028CC9}" destId="{D2238010-65EF-4336-920D-333AFA5BBD6A}" srcOrd="0" destOrd="2" presId="urn:microsoft.com/office/officeart/2005/8/layout/chevron2"/>
    <dgm:cxn modelId="{00622D3C-A058-4594-98F4-031F716E9F74}" type="presOf" srcId="{0F950AD2-BCFB-44C8-BABE-0CE95252BD4A}" destId="{0514E998-D3B6-4C77-ABC2-8C225138765B}" srcOrd="0" destOrd="0" presId="urn:microsoft.com/office/officeart/2005/8/layout/chevron2"/>
    <dgm:cxn modelId="{B36A7F57-FDF6-4F28-B9D7-9D9BA51F4F7A}" srcId="{0F950AD2-BCFB-44C8-BABE-0CE95252BD4A}" destId="{3D6B3919-C487-464D-B453-7795BB634A77}" srcOrd="0" destOrd="0" parTransId="{3984834E-F63F-45F6-999B-AB45AB3156A5}" sibTransId="{BC13A2DD-B93D-4D6B-B7A9-C8854DC952C1}"/>
    <dgm:cxn modelId="{B30E48CB-BCA4-4DD5-BBCF-438D746D0EC1}" srcId="{11209DBF-C002-4F60-B6D7-F8A914BBEB82}" destId="{F2E5C443-CA73-4197-8A83-2ADC6B261D33}" srcOrd="0" destOrd="0" parTransId="{5D808FBF-EAD4-4E6D-BFB2-CB1114C9628C}" sibTransId="{F31D2EF8-3011-400F-A297-E73010F96C98}"/>
    <dgm:cxn modelId="{7C8E8AD6-7140-47A9-9B7F-B65389485222}" srcId="{0F950AD2-BCFB-44C8-BABE-0CE95252BD4A}" destId="{8C2F0A0E-E8AB-4C4E-A802-D7E8BB88F625}" srcOrd="1" destOrd="0" parTransId="{49630835-11D0-42CA-B003-80834FEB77B0}" sibTransId="{C87FE195-5E68-4751-BF55-37BBFC5C8902}"/>
    <dgm:cxn modelId="{AD5F2FA3-57F8-4C05-A6B4-DC710694BF95}" srcId="{392395FD-1AE3-4C10-BC6F-31BA84A97705}" destId="{0F950AD2-BCFB-44C8-BABE-0CE95252BD4A}" srcOrd="1" destOrd="0" parTransId="{002C90A1-B43C-48D3-BA50-881FA23312EB}" sibTransId="{D5D1D39F-89D1-4CE4-96A2-988A042AAE10}"/>
    <dgm:cxn modelId="{39E9A294-2961-444F-9B77-EF13CC55E955}" type="presOf" srcId="{28A606D1-DBFC-45E7-B8F2-848A11F6F227}" destId="{4B86A8A3-C822-4F65-9DCB-1BDA5AFAFC68}" srcOrd="0" destOrd="0" presId="urn:microsoft.com/office/officeart/2005/8/layout/chevron2"/>
    <dgm:cxn modelId="{544ECA62-3262-49B1-B7BF-97663B9BD7C3}" type="presOf" srcId="{11209DBF-C002-4F60-B6D7-F8A914BBEB82}" destId="{86528C61-DACB-4FFE-A1B9-92C1BEEF9354}" srcOrd="0" destOrd="0" presId="urn:microsoft.com/office/officeart/2005/8/layout/chevron2"/>
    <dgm:cxn modelId="{4B25DB9A-633B-4240-A074-E84FB5714E69}" srcId="{392395FD-1AE3-4C10-BC6F-31BA84A97705}" destId="{11209DBF-C002-4F60-B6D7-F8A914BBEB82}" srcOrd="2" destOrd="0" parTransId="{15097C2C-AB98-45C6-B34A-F0C0C55AB30F}" sibTransId="{740F02A1-4A7D-4738-80BB-69DF8E4C6F4C}"/>
    <dgm:cxn modelId="{F0F092FC-061D-44ED-B6C2-6F5D1887388C}" srcId="{11209DBF-C002-4F60-B6D7-F8A914BBEB82}" destId="{AE9B1F67-B8DC-420B-BB67-9D5666344EBD}" srcOrd="1" destOrd="0" parTransId="{CFE51363-D6F5-463C-B27C-0D1494715027}" sibTransId="{5310DD15-7856-49BF-B31D-EF970923C03E}"/>
    <dgm:cxn modelId="{023DCAF7-10CC-48A7-8756-1BA830B92DEE}" srcId="{392395FD-1AE3-4C10-BC6F-31BA84A97705}" destId="{4D1DDDE6-EDA0-451C-8419-4E6B87BEE0BC}" srcOrd="0" destOrd="0" parTransId="{E11770FF-2425-415C-B143-23E245932474}" sibTransId="{2B56C198-9875-488F-A61B-0B482E06EF16}"/>
    <dgm:cxn modelId="{37417F28-9164-4899-BB07-0E9794740793}" type="presOf" srcId="{8C2F0A0E-E8AB-4C4E-A802-D7E8BB88F625}" destId="{D2238010-65EF-4336-920D-333AFA5BBD6A}" srcOrd="0" destOrd="1" presId="urn:microsoft.com/office/officeart/2005/8/layout/chevron2"/>
    <dgm:cxn modelId="{05A0AE37-11BD-4762-8388-6E2DB35DE77E}" type="presOf" srcId="{3D6B3919-C487-464D-B453-7795BB634A77}" destId="{D2238010-65EF-4336-920D-333AFA5BBD6A}" srcOrd="0" destOrd="0" presId="urn:microsoft.com/office/officeart/2005/8/layout/chevron2"/>
    <dgm:cxn modelId="{5B0FDA98-A984-41E1-B89D-12E78B5D9808}" srcId="{4D1DDDE6-EDA0-451C-8419-4E6B87BEE0BC}" destId="{5107381F-0516-44F8-803F-9EFD2AD57304}" srcOrd="2" destOrd="0" parTransId="{37FF975A-13A3-4B9A-A1C5-DC239D67E9AE}" sibTransId="{14C365DF-9F07-497E-BD1B-7C8F6D0F07F8}"/>
    <dgm:cxn modelId="{A0CE233F-B372-411C-866C-9D15F6E0690F}" type="presParOf" srcId="{4D67EE77-6BA4-4C80-9217-9D00D7D15625}" destId="{C195D573-DFEB-4E68-8679-80D961870EE0}" srcOrd="0" destOrd="0" presId="urn:microsoft.com/office/officeart/2005/8/layout/chevron2"/>
    <dgm:cxn modelId="{AB61430F-3BAF-429C-805F-790B1D13FB41}" type="presParOf" srcId="{C195D573-DFEB-4E68-8679-80D961870EE0}" destId="{90A8E939-BF76-41C9-95B0-92B356AE80AA}" srcOrd="0" destOrd="0" presId="urn:microsoft.com/office/officeart/2005/8/layout/chevron2"/>
    <dgm:cxn modelId="{4674E548-A4F3-48C3-8DE6-C9BCB7EF9F04}" type="presParOf" srcId="{C195D573-DFEB-4E68-8679-80D961870EE0}" destId="{4B86A8A3-C822-4F65-9DCB-1BDA5AFAFC68}" srcOrd="1" destOrd="0" presId="urn:microsoft.com/office/officeart/2005/8/layout/chevron2"/>
    <dgm:cxn modelId="{3AD5EEF1-2974-4347-A781-604B23972635}" type="presParOf" srcId="{4D67EE77-6BA4-4C80-9217-9D00D7D15625}" destId="{D2015517-EC25-4E7B-8A56-E1A15F71541E}" srcOrd="1" destOrd="0" presId="urn:microsoft.com/office/officeart/2005/8/layout/chevron2"/>
    <dgm:cxn modelId="{67D5888D-15E3-4965-96D3-79A9D8E1531A}" type="presParOf" srcId="{4D67EE77-6BA4-4C80-9217-9D00D7D15625}" destId="{B2012608-D655-4920-8371-8DA2B47E5019}" srcOrd="2" destOrd="0" presId="urn:microsoft.com/office/officeart/2005/8/layout/chevron2"/>
    <dgm:cxn modelId="{35DB4D92-CDE0-4D7F-AEA3-87CDB55D7CD0}" type="presParOf" srcId="{B2012608-D655-4920-8371-8DA2B47E5019}" destId="{0514E998-D3B6-4C77-ABC2-8C225138765B}" srcOrd="0" destOrd="0" presId="urn:microsoft.com/office/officeart/2005/8/layout/chevron2"/>
    <dgm:cxn modelId="{77AFB8AE-7911-4DA3-B8E6-742ADD2FC7D5}" type="presParOf" srcId="{B2012608-D655-4920-8371-8DA2B47E5019}" destId="{D2238010-65EF-4336-920D-333AFA5BBD6A}" srcOrd="1" destOrd="0" presId="urn:microsoft.com/office/officeart/2005/8/layout/chevron2"/>
    <dgm:cxn modelId="{1E18B0A7-2244-45F8-B77F-BC662E739AC5}" type="presParOf" srcId="{4D67EE77-6BA4-4C80-9217-9D00D7D15625}" destId="{4E5E7AC6-1246-4B3D-A7AC-F6C3E63ADB0D}" srcOrd="3" destOrd="0" presId="urn:microsoft.com/office/officeart/2005/8/layout/chevron2"/>
    <dgm:cxn modelId="{247E7C87-1757-4FD6-9F31-AFBAA2902A18}" type="presParOf" srcId="{4D67EE77-6BA4-4C80-9217-9D00D7D15625}" destId="{8CD7288D-DB34-43BA-B741-C2C14ED67524}" srcOrd="4" destOrd="0" presId="urn:microsoft.com/office/officeart/2005/8/layout/chevron2"/>
    <dgm:cxn modelId="{6667CECD-5F5D-434E-AAE3-71917C9F0F92}" type="presParOf" srcId="{8CD7288D-DB34-43BA-B741-C2C14ED67524}" destId="{86528C61-DACB-4FFE-A1B9-92C1BEEF9354}" srcOrd="0" destOrd="0" presId="urn:microsoft.com/office/officeart/2005/8/layout/chevron2"/>
    <dgm:cxn modelId="{19967E2D-846E-49DE-9890-C1EFB9AC52D2}" type="presParOf" srcId="{8CD7288D-DB34-43BA-B741-C2C14ED67524}" destId="{478A35AE-8911-4C4B-9911-037966A25A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A7EE2-D482-4A37-B5F8-8B05C011A41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DF7FE8-01CD-4A18-B49B-0DC49EB79E2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Сопутсвующие заболевания почек, гиперкальциемия, гипокалиемия и др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8C2BD50A-30F5-4008-8D6E-C52474B13DD0}" type="parTrans" cxnId="{7BA2BF8C-3497-4234-B203-07599603F070}">
      <dgm:prSet/>
      <dgm:spPr/>
      <dgm:t>
        <a:bodyPr/>
        <a:lstStyle/>
        <a:p>
          <a:endParaRPr lang="ru-RU"/>
        </a:p>
      </dgm:t>
    </dgm:pt>
    <dgm:pt modelId="{10B2D8AD-1EC6-4117-86FB-935A08A4D019}" type="sibTrans" cxnId="{7BA2BF8C-3497-4234-B203-07599603F070}">
      <dgm:prSet/>
      <dgm:spPr/>
      <dgm:t>
        <a:bodyPr/>
        <a:lstStyle/>
        <a:p>
          <a:endParaRPr lang="ru-RU"/>
        </a:p>
      </dgm:t>
    </dgm:pt>
    <dgm:pt modelId="{8F76F3E6-D8F7-4EF3-B969-96C7D7840024}">
      <dgm:prSet phldrT="[Текст]" custT="1"/>
      <dgm:spPr/>
      <dgm:t>
        <a:bodyPr/>
        <a:lstStyle/>
        <a:p>
          <a:r>
            <a:rPr lang="ru-RU" sz="1600" dirty="0" smtClean="0"/>
            <a:t>Снижение чувствительности </a:t>
          </a:r>
          <a:r>
            <a:rPr lang="en-US" sz="1600" dirty="0" smtClean="0"/>
            <a:t>R </a:t>
          </a:r>
          <a:r>
            <a:rPr lang="ru-RU" sz="1600" dirty="0" smtClean="0"/>
            <a:t>к АДГ</a:t>
          </a:r>
          <a:endParaRPr lang="ru-RU" sz="1600" dirty="0"/>
        </a:p>
      </dgm:t>
    </dgm:pt>
    <dgm:pt modelId="{935189AD-4110-401E-9BAB-7808FC974C08}" type="parTrans" cxnId="{99EBB2A2-8F1C-4D28-8D3E-4325E90BCD2B}">
      <dgm:prSet/>
      <dgm:spPr/>
      <dgm:t>
        <a:bodyPr/>
        <a:lstStyle/>
        <a:p>
          <a:endParaRPr lang="ru-RU"/>
        </a:p>
      </dgm:t>
    </dgm:pt>
    <dgm:pt modelId="{47ADF489-C51F-4BD8-8185-CB98DE63D835}" type="sibTrans" cxnId="{99EBB2A2-8F1C-4D28-8D3E-4325E90BCD2B}">
      <dgm:prSet/>
      <dgm:spPr/>
      <dgm:t>
        <a:bodyPr/>
        <a:lstStyle/>
        <a:p>
          <a:endParaRPr lang="ru-RU"/>
        </a:p>
      </dgm:t>
    </dgm:pt>
    <dgm:pt modelId="{7C045E4A-80E7-4180-8002-24FA7AEE348F}">
      <dgm:prSet phldrT="[Текст]" custT="1"/>
      <dgm:spPr/>
      <dgm:t>
        <a:bodyPr/>
        <a:lstStyle/>
        <a:p>
          <a:r>
            <a:rPr lang="ru-RU" sz="1600" b="1" dirty="0" smtClean="0"/>
            <a:t>Нефрогенный несахарный диабет</a:t>
          </a:r>
          <a:endParaRPr lang="ru-RU" sz="1600" b="1" dirty="0"/>
        </a:p>
      </dgm:t>
    </dgm:pt>
    <dgm:pt modelId="{4A96AF9C-D5E2-47FA-982C-8512348CC7DE}" type="parTrans" cxnId="{DDBB071F-5EF7-4105-A230-6820583968AD}">
      <dgm:prSet/>
      <dgm:spPr/>
      <dgm:t>
        <a:bodyPr/>
        <a:lstStyle/>
        <a:p>
          <a:endParaRPr lang="ru-RU"/>
        </a:p>
      </dgm:t>
    </dgm:pt>
    <dgm:pt modelId="{AF680763-B1F5-42AD-9E19-20E156A0C99F}" type="sibTrans" cxnId="{DDBB071F-5EF7-4105-A230-6820583968AD}">
      <dgm:prSet/>
      <dgm:spPr/>
      <dgm:t>
        <a:bodyPr/>
        <a:lstStyle/>
        <a:p>
          <a:endParaRPr lang="ru-RU"/>
        </a:p>
      </dgm:t>
    </dgm:pt>
    <dgm:pt modelId="{8CAE3001-5A8F-4C43-B222-388504F046A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Установление нового уровня натрия крови</a:t>
          </a:r>
          <a:endParaRPr lang="ru-RU" sz="1600" b="1" dirty="0">
            <a:solidFill>
              <a:schemeClr val="bg1"/>
            </a:solidFill>
          </a:endParaRPr>
        </a:p>
      </dgm:t>
    </dgm:pt>
    <dgm:pt modelId="{8129A918-EE71-437C-9A94-BAEADF5233BA}" type="parTrans" cxnId="{A25959E0-23F0-4505-80DB-96A6D01D9052}">
      <dgm:prSet/>
      <dgm:spPr/>
      <dgm:t>
        <a:bodyPr/>
        <a:lstStyle/>
        <a:p>
          <a:endParaRPr lang="ru-RU"/>
        </a:p>
      </dgm:t>
    </dgm:pt>
    <dgm:pt modelId="{F5F4A6DB-799C-493D-84F1-EA59A384E433}" type="sibTrans" cxnId="{A25959E0-23F0-4505-80DB-96A6D01D9052}">
      <dgm:prSet/>
      <dgm:spPr/>
      <dgm:t>
        <a:bodyPr/>
        <a:lstStyle/>
        <a:p>
          <a:endParaRPr lang="ru-RU"/>
        </a:p>
      </dgm:t>
    </dgm:pt>
    <dgm:pt modelId="{5F70145F-0A69-48CB-B458-90806AC38D95}">
      <dgm:prSet phldrT="[Текст]"/>
      <dgm:spPr/>
      <dgm:t>
        <a:bodyPr/>
        <a:lstStyle/>
        <a:p>
          <a:r>
            <a:rPr lang="ru-RU" dirty="0" smtClean="0"/>
            <a:t>Изменение осмоляльности крови</a:t>
          </a:r>
          <a:endParaRPr lang="ru-RU" dirty="0"/>
        </a:p>
      </dgm:t>
    </dgm:pt>
    <dgm:pt modelId="{A409EF69-7DFA-438C-88BF-5F03962A72D8}" type="parTrans" cxnId="{2151D40E-51D6-4170-8AF0-5521E7668DA3}">
      <dgm:prSet/>
      <dgm:spPr/>
      <dgm:t>
        <a:bodyPr/>
        <a:lstStyle/>
        <a:p>
          <a:endParaRPr lang="ru-RU"/>
        </a:p>
      </dgm:t>
    </dgm:pt>
    <dgm:pt modelId="{931F2AB1-2330-41DA-A8FF-DC21CC237BC3}" type="sibTrans" cxnId="{2151D40E-51D6-4170-8AF0-5521E7668DA3}">
      <dgm:prSet/>
      <dgm:spPr/>
      <dgm:t>
        <a:bodyPr/>
        <a:lstStyle/>
        <a:p>
          <a:endParaRPr lang="ru-RU"/>
        </a:p>
      </dgm:t>
    </dgm:pt>
    <dgm:pt modelId="{39180FDF-CDC7-4F54-972C-4D3FBEE77E0C}">
      <dgm:prSet phldrT="[Текст]" custT="1"/>
      <dgm:spPr/>
      <dgm:t>
        <a:bodyPr/>
        <a:lstStyle/>
        <a:p>
          <a:r>
            <a:rPr lang="ru-RU" sz="1600" b="1" dirty="0" smtClean="0"/>
            <a:t>Синдром переустановки осмостата</a:t>
          </a:r>
          <a:endParaRPr lang="ru-RU" sz="1600" b="1" dirty="0"/>
        </a:p>
      </dgm:t>
    </dgm:pt>
    <dgm:pt modelId="{3328278F-7B04-49E3-A7B0-D408B1DFAA2C}" type="parTrans" cxnId="{3C44698F-CBB2-4E07-833C-C0138622985D}">
      <dgm:prSet/>
      <dgm:spPr/>
      <dgm:t>
        <a:bodyPr/>
        <a:lstStyle/>
        <a:p>
          <a:endParaRPr lang="ru-RU"/>
        </a:p>
      </dgm:t>
    </dgm:pt>
    <dgm:pt modelId="{29DA403E-EE5F-4C34-95A5-B5D07F45471F}" type="sibTrans" cxnId="{3C44698F-CBB2-4E07-833C-C0138622985D}">
      <dgm:prSet/>
      <dgm:spPr/>
      <dgm:t>
        <a:bodyPr/>
        <a:lstStyle/>
        <a:p>
          <a:endParaRPr lang="ru-RU"/>
        </a:p>
      </dgm:t>
    </dgm:pt>
    <dgm:pt modelId="{DDC4C2DB-73BB-41A0-BAE3-F426BAF691C8}">
      <dgm:prSet phldrT="[Текст]" custT="1"/>
      <dgm:spPr/>
      <dgm:t>
        <a:bodyPr/>
        <a:lstStyle/>
        <a:p>
          <a:r>
            <a:rPr lang="ru-RU" sz="1600" b="1" dirty="0" smtClean="0"/>
            <a:t>Центральный несахарный диабет</a:t>
          </a:r>
          <a:endParaRPr lang="ru-RU" sz="1600" b="1" dirty="0"/>
        </a:p>
      </dgm:t>
    </dgm:pt>
    <dgm:pt modelId="{C5569331-6938-425E-8DED-1A44A5CA1C11}" type="sibTrans" cxnId="{CCFA975E-F65B-4B57-B583-65E057192EDB}">
      <dgm:prSet/>
      <dgm:spPr/>
      <dgm:t>
        <a:bodyPr/>
        <a:lstStyle/>
        <a:p>
          <a:endParaRPr lang="ru-RU"/>
        </a:p>
      </dgm:t>
    </dgm:pt>
    <dgm:pt modelId="{A224A6C0-2B5F-4B5C-93E4-165D1A1C8A48}" type="parTrans" cxnId="{CCFA975E-F65B-4B57-B583-65E057192EDB}">
      <dgm:prSet/>
      <dgm:spPr/>
      <dgm:t>
        <a:bodyPr/>
        <a:lstStyle/>
        <a:p>
          <a:endParaRPr lang="ru-RU"/>
        </a:p>
      </dgm:t>
    </dgm:pt>
    <dgm:pt modelId="{ADA5B48C-5FD5-4FAC-A4A2-D2DC677709B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600" b="1" dirty="0" smtClean="0">
              <a:solidFill>
                <a:schemeClr val="bg1"/>
              </a:solidFill>
            </a:rPr>
            <a:t>повреждение гипофиза или нарушение кровоснабжения</a:t>
          </a:r>
          <a:endParaRPr lang="ru-RU" sz="1600" b="1" dirty="0">
            <a:solidFill>
              <a:schemeClr val="bg1"/>
            </a:solidFill>
          </a:endParaRPr>
        </a:p>
      </dgm:t>
    </dgm:pt>
    <dgm:pt modelId="{4112648C-9359-47F2-93E1-D07DE75ABD59}" type="sibTrans" cxnId="{BC7B5D8F-0C9E-4E90-91F1-CC1747177AF4}">
      <dgm:prSet/>
      <dgm:spPr/>
      <dgm:t>
        <a:bodyPr/>
        <a:lstStyle/>
        <a:p>
          <a:endParaRPr lang="ru-RU"/>
        </a:p>
      </dgm:t>
    </dgm:pt>
    <dgm:pt modelId="{3B5AC869-31C6-498D-9AA6-1AE25DA8F2C5}" type="parTrans" cxnId="{BC7B5D8F-0C9E-4E90-91F1-CC1747177AF4}">
      <dgm:prSet/>
      <dgm:spPr/>
      <dgm:t>
        <a:bodyPr/>
        <a:lstStyle/>
        <a:p>
          <a:endParaRPr lang="ru-RU"/>
        </a:p>
      </dgm:t>
    </dgm:pt>
    <dgm:pt modelId="{DE9EB49E-A03C-49BD-82E5-3C9B43306DE3}">
      <dgm:prSet phldrT="[Текст]" custT="1"/>
      <dgm:spPr/>
      <dgm:t>
        <a:bodyPr/>
        <a:lstStyle/>
        <a:p>
          <a:r>
            <a:rPr lang="ru-RU" sz="1600" dirty="0" smtClean="0"/>
            <a:t>Нарушение  синтеза АДГ</a:t>
          </a:r>
          <a:endParaRPr lang="ru-RU" sz="1600" dirty="0"/>
        </a:p>
      </dgm:t>
    </dgm:pt>
    <dgm:pt modelId="{3B2840A5-1AC3-4282-8F93-146C21BAAF15}" type="parTrans" cxnId="{DE5065F2-B5F1-4DA6-B3BE-BF45B0EB01EA}">
      <dgm:prSet/>
      <dgm:spPr/>
      <dgm:t>
        <a:bodyPr/>
        <a:lstStyle/>
        <a:p>
          <a:endParaRPr lang="ru-RU"/>
        </a:p>
      </dgm:t>
    </dgm:pt>
    <dgm:pt modelId="{F3D4B5BD-7E60-4AFF-9825-D7BDDCE10491}" type="sibTrans" cxnId="{DE5065F2-B5F1-4DA6-B3BE-BF45B0EB01EA}">
      <dgm:prSet/>
      <dgm:spPr/>
      <dgm:t>
        <a:bodyPr/>
        <a:lstStyle/>
        <a:p>
          <a:endParaRPr lang="ru-RU"/>
        </a:p>
      </dgm:t>
    </dgm:pt>
    <dgm:pt modelId="{DC80D250-34E1-48E8-B568-54B15BB1D808}">
      <dgm:prSet phldrT="[Текст]" custT="1"/>
      <dgm:spPr/>
      <dgm:t>
        <a:bodyPr/>
        <a:lstStyle/>
        <a:p>
          <a:r>
            <a:rPr lang="ru-RU" sz="1600" dirty="0" smtClean="0"/>
            <a:t>Выделение гипотоничной мочи</a:t>
          </a:r>
          <a:endParaRPr lang="ru-RU" sz="1600" dirty="0"/>
        </a:p>
      </dgm:t>
    </dgm:pt>
    <dgm:pt modelId="{BFA05D14-95D1-4D0A-8600-CC953712BCB7}" type="parTrans" cxnId="{C64BD6DC-2B8F-4663-9981-6D525366F5BA}">
      <dgm:prSet/>
      <dgm:spPr/>
      <dgm:t>
        <a:bodyPr/>
        <a:lstStyle/>
        <a:p>
          <a:endParaRPr lang="ru-RU"/>
        </a:p>
      </dgm:t>
    </dgm:pt>
    <dgm:pt modelId="{754F2C99-E9D6-4C30-8416-602948A2EFFF}" type="sibTrans" cxnId="{C64BD6DC-2B8F-4663-9981-6D525366F5BA}">
      <dgm:prSet/>
      <dgm:spPr/>
      <dgm:t>
        <a:bodyPr/>
        <a:lstStyle/>
        <a:p>
          <a:endParaRPr lang="ru-RU"/>
        </a:p>
      </dgm:t>
    </dgm:pt>
    <dgm:pt modelId="{43ECFD25-29D3-43D5-86CB-9D74FAF9225B}" type="pres">
      <dgm:prSet presAssocID="{590A7EE2-D482-4A37-B5F8-8B05C011A41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663FC2-1633-4E72-84FE-99721CD9877B}" type="pres">
      <dgm:prSet presAssocID="{ADA5B48C-5FD5-4FAC-A4A2-D2DC677709B7}" presName="horFlow" presStyleCnt="0"/>
      <dgm:spPr/>
    </dgm:pt>
    <dgm:pt modelId="{6EEE53AE-0089-4E4F-AE2D-5DAC8BB8826D}" type="pres">
      <dgm:prSet presAssocID="{ADA5B48C-5FD5-4FAC-A4A2-D2DC677709B7}" presName="bigChev" presStyleLbl="node1" presStyleIdx="0" presStyleCnt="3"/>
      <dgm:spPr/>
      <dgm:t>
        <a:bodyPr/>
        <a:lstStyle/>
        <a:p>
          <a:endParaRPr lang="ru-RU"/>
        </a:p>
      </dgm:t>
    </dgm:pt>
    <dgm:pt modelId="{52DACAA1-F945-4A07-AD6E-819D2A3A24A9}" type="pres">
      <dgm:prSet presAssocID="{3B2840A5-1AC3-4282-8F93-146C21BAAF15}" presName="parTrans" presStyleCnt="0"/>
      <dgm:spPr/>
    </dgm:pt>
    <dgm:pt modelId="{ABC025FE-8205-4BE4-8CE8-2FF596E4E973}" type="pres">
      <dgm:prSet presAssocID="{DE9EB49E-A03C-49BD-82E5-3C9B43306DE3}" presName="node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D8EE8-A899-4D43-9874-5C19C5D0EAD2}" type="pres">
      <dgm:prSet presAssocID="{F3D4B5BD-7E60-4AFF-9825-D7BDDCE10491}" presName="sibTrans" presStyleCnt="0"/>
      <dgm:spPr/>
    </dgm:pt>
    <dgm:pt modelId="{9B3D2603-B683-40C5-907A-EA357FFDC941}" type="pres">
      <dgm:prSet presAssocID="{DC80D250-34E1-48E8-B568-54B15BB1D808}" presName="node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499BE-0B8A-4682-A349-850745749794}" type="pres">
      <dgm:prSet presAssocID="{754F2C99-E9D6-4C30-8416-602948A2EFFF}" presName="sibTrans" presStyleCnt="0"/>
      <dgm:spPr/>
    </dgm:pt>
    <dgm:pt modelId="{8A8A0082-B2FC-4C67-AAAC-37D46188A376}" type="pres">
      <dgm:prSet presAssocID="{DDC4C2DB-73BB-41A0-BAE3-F426BAF691C8}" presName="node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9CFBF-E7BF-443C-85F1-BE16F9DF6881}" type="pres">
      <dgm:prSet presAssocID="{ADA5B48C-5FD5-4FAC-A4A2-D2DC677709B7}" presName="vSp" presStyleCnt="0"/>
      <dgm:spPr/>
    </dgm:pt>
    <dgm:pt modelId="{8F6797FF-7E15-49F6-934E-A4FF1AF73AD0}" type="pres">
      <dgm:prSet presAssocID="{6DDF7FE8-01CD-4A18-B49B-0DC49EB79E29}" presName="horFlow" presStyleCnt="0"/>
      <dgm:spPr/>
    </dgm:pt>
    <dgm:pt modelId="{994C092B-3D99-49CB-B797-F3DFACBB3136}" type="pres">
      <dgm:prSet presAssocID="{6DDF7FE8-01CD-4A18-B49B-0DC49EB79E29}" presName="bigChev" presStyleLbl="node1" presStyleIdx="1" presStyleCnt="3"/>
      <dgm:spPr/>
      <dgm:t>
        <a:bodyPr/>
        <a:lstStyle/>
        <a:p>
          <a:endParaRPr lang="ru-RU"/>
        </a:p>
      </dgm:t>
    </dgm:pt>
    <dgm:pt modelId="{E023151B-3AE0-4A92-9070-C864ED531291}" type="pres">
      <dgm:prSet presAssocID="{935189AD-4110-401E-9BAB-7808FC974C08}" presName="parTrans" presStyleCnt="0"/>
      <dgm:spPr/>
    </dgm:pt>
    <dgm:pt modelId="{650C2D41-5822-4698-8F6B-7F4F72B9AF21}" type="pres">
      <dgm:prSet presAssocID="{8F76F3E6-D8F7-4EF3-B969-96C7D7840024}" presName="node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EA70F-FCA3-4AAE-834D-CD6583C2B394}" type="pres">
      <dgm:prSet presAssocID="{47ADF489-C51F-4BD8-8185-CB98DE63D835}" presName="sibTrans" presStyleCnt="0"/>
      <dgm:spPr/>
    </dgm:pt>
    <dgm:pt modelId="{CDD29459-CF2A-4C3B-AB68-C274E5F96D95}" type="pres">
      <dgm:prSet presAssocID="{7C045E4A-80E7-4180-8002-24FA7AEE348F}" presName="node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1443B-E8BF-446E-AF68-64754976E169}" type="pres">
      <dgm:prSet presAssocID="{6DDF7FE8-01CD-4A18-B49B-0DC49EB79E29}" presName="vSp" presStyleCnt="0"/>
      <dgm:spPr/>
    </dgm:pt>
    <dgm:pt modelId="{A1294BBA-7A6D-4052-9B33-44B71E711006}" type="pres">
      <dgm:prSet presAssocID="{8CAE3001-5A8F-4C43-B222-388504F046A1}" presName="horFlow" presStyleCnt="0"/>
      <dgm:spPr/>
    </dgm:pt>
    <dgm:pt modelId="{28006A23-44E1-4F3A-A807-41411A3298FB}" type="pres">
      <dgm:prSet presAssocID="{8CAE3001-5A8F-4C43-B222-388504F046A1}" presName="bigChev" presStyleLbl="node1" presStyleIdx="2" presStyleCnt="3" custLinFactNeighborX="-1499" custLinFactNeighborY="3429"/>
      <dgm:spPr/>
      <dgm:t>
        <a:bodyPr/>
        <a:lstStyle/>
        <a:p>
          <a:endParaRPr lang="ru-RU"/>
        </a:p>
      </dgm:t>
    </dgm:pt>
    <dgm:pt modelId="{C2F5B590-962A-4DFB-A858-2ED8691568E6}" type="pres">
      <dgm:prSet presAssocID="{A409EF69-7DFA-438C-88BF-5F03962A72D8}" presName="parTrans" presStyleCnt="0"/>
      <dgm:spPr/>
    </dgm:pt>
    <dgm:pt modelId="{EEAE132A-3F00-4EDB-898F-7614D80DF124}" type="pres">
      <dgm:prSet presAssocID="{5F70145F-0A69-48CB-B458-90806AC38D95}" presName="node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6601F-B319-4D16-9DEA-56136CB205EA}" type="pres">
      <dgm:prSet presAssocID="{931F2AB1-2330-41DA-A8FF-DC21CC237BC3}" presName="sibTrans" presStyleCnt="0"/>
      <dgm:spPr/>
    </dgm:pt>
    <dgm:pt modelId="{CDBCE73D-DFBD-497B-A00B-38B2A82B07FA}" type="pres">
      <dgm:prSet presAssocID="{39180FDF-CDC7-4F54-972C-4D3FBEE77E0C}" presName="node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538B6-E248-46CD-BD01-BC7282EFC0CD}" type="presOf" srcId="{39180FDF-CDC7-4F54-972C-4D3FBEE77E0C}" destId="{CDBCE73D-DFBD-497B-A00B-38B2A82B07FA}" srcOrd="0" destOrd="0" presId="urn:microsoft.com/office/officeart/2005/8/layout/lProcess3"/>
    <dgm:cxn modelId="{7BA2BF8C-3497-4234-B203-07599603F070}" srcId="{590A7EE2-D482-4A37-B5F8-8B05C011A418}" destId="{6DDF7FE8-01CD-4A18-B49B-0DC49EB79E29}" srcOrd="1" destOrd="0" parTransId="{8C2BD50A-30F5-4008-8D6E-C52474B13DD0}" sibTransId="{10B2D8AD-1EC6-4117-86FB-935A08A4D019}"/>
    <dgm:cxn modelId="{500CCE3A-1A40-4D1D-B82A-DFB7F34FBAA6}" type="presOf" srcId="{7C045E4A-80E7-4180-8002-24FA7AEE348F}" destId="{CDD29459-CF2A-4C3B-AB68-C274E5F96D95}" srcOrd="0" destOrd="0" presId="urn:microsoft.com/office/officeart/2005/8/layout/lProcess3"/>
    <dgm:cxn modelId="{7016C82A-6FC3-46C3-943E-A95C29BD6716}" type="presOf" srcId="{DC80D250-34E1-48E8-B568-54B15BB1D808}" destId="{9B3D2603-B683-40C5-907A-EA357FFDC941}" srcOrd="0" destOrd="0" presId="urn:microsoft.com/office/officeart/2005/8/layout/lProcess3"/>
    <dgm:cxn modelId="{99EBB2A2-8F1C-4D28-8D3E-4325E90BCD2B}" srcId="{6DDF7FE8-01CD-4A18-B49B-0DC49EB79E29}" destId="{8F76F3E6-D8F7-4EF3-B969-96C7D7840024}" srcOrd="0" destOrd="0" parTransId="{935189AD-4110-401E-9BAB-7808FC974C08}" sibTransId="{47ADF489-C51F-4BD8-8185-CB98DE63D835}"/>
    <dgm:cxn modelId="{0DF77C3E-7337-47F7-9DD2-1EBCAA2BFDD7}" type="presOf" srcId="{8CAE3001-5A8F-4C43-B222-388504F046A1}" destId="{28006A23-44E1-4F3A-A807-41411A3298FB}" srcOrd="0" destOrd="0" presId="urn:microsoft.com/office/officeart/2005/8/layout/lProcess3"/>
    <dgm:cxn modelId="{DE5065F2-B5F1-4DA6-B3BE-BF45B0EB01EA}" srcId="{ADA5B48C-5FD5-4FAC-A4A2-D2DC677709B7}" destId="{DE9EB49E-A03C-49BD-82E5-3C9B43306DE3}" srcOrd="0" destOrd="0" parTransId="{3B2840A5-1AC3-4282-8F93-146C21BAAF15}" sibTransId="{F3D4B5BD-7E60-4AFF-9825-D7BDDCE10491}"/>
    <dgm:cxn modelId="{134A21B3-92EE-4829-ACD6-15A35BB05DCD}" type="presOf" srcId="{DE9EB49E-A03C-49BD-82E5-3C9B43306DE3}" destId="{ABC025FE-8205-4BE4-8CE8-2FF596E4E973}" srcOrd="0" destOrd="0" presId="urn:microsoft.com/office/officeart/2005/8/layout/lProcess3"/>
    <dgm:cxn modelId="{3C44698F-CBB2-4E07-833C-C0138622985D}" srcId="{8CAE3001-5A8F-4C43-B222-388504F046A1}" destId="{39180FDF-CDC7-4F54-972C-4D3FBEE77E0C}" srcOrd="1" destOrd="0" parTransId="{3328278F-7B04-49E3-A7B0-D408B1DFAA2C}" sibTransId="{29DA403E-EE5F-4C34-95A5-B5D07F45471F}"/>
    <dgm:cxn modelId="{A25959E0-23F0-4505-80DB-96A6D01D9052}" srcId="{590A7EE2-D482-4A37-B5F8-8B05C011A418}" destId="{8CAE3001-5A8F-4C43-B222-388504F046A1}" srcOrd="2" destOrd="0" parTransId="{8129A918-EE71-437C-9A94-BAEADF5233BA}" sibTransId="{F5F4A6DB-799C-493D-84F1-EA59A384E433}"/>
    <dgm:cxn modelId="{CCFA975E-F65B-4B57-B583-65E057192EDB}" srcId="{ADA5B48C-5FD5-4FAC-A4A2-D2DC677709B7}" destId="{DDC4C2DB-73BB-41A0-BAE3-F426BAF691C8}" srcOrd="2" destOrd="0" parTransId="{A224A6C0-2B5F-4B5C-93E4-165D1A1C8A48}" sibTransId="{C5569331-6938-425E-8DED-1A44A5CA1C11}"/>
    <dgm:cxn modelId="{2151D40E-51D6-4170-8AF0-5521E7668DA3}" srcId="{8CAE3001-5A8F-4C43-B222-388504F046A1}" destId="{5F70145F-0A69-48CB-B458-90806AC38D95}" srcOrd="0" destOrd="0" parTransId="{A409EF69-7DFA-438C-88BF-5F03962A72D8}" sibTransId="{931F2AB1-2330-41DA-A8FF-DC21CC237BC3}"/>
    <dgm:cxn modelId="{640C9763-6203-4352-BF3F-9A6E8115B10E}" type="presOf" srcId="{8F76F3E6-D8F7-4EF3-B969-96C7D7840024}" destId="{650C2D41-5822-4698-8F6B-7F4F72B9AF21}" srcOrd="0" destOrd="0" presId="urn:microsoft.com/office/officeart/2005/8/layout/lProcess3"/>
    <dgm:cxn modelId="{BC7B5D8F-0C9E-4E90-91F1-CC1747177AF4}" srcId="{590A7EE2-D482-4A37-B5F8-8B05C011A418}" destId="{ADA5B48C-5FD5-4FAC-A4A2-D2DC677709B7}" srcOrd="0" destOrd="0" parTransId="{3B5AC869-31C6-498D-9AA6-1AE25DA8F2C5}" sibTransId="{4112648C-9359-47F2-93E1-D07DE75ABD59}"/>
    <dgm:cxn modelId="{97F46C07-79F5-4528-8E7A-E4B11A203F89}" type="presOf" srcId="{590A7EE2-D482-4A37-B5F8-8B05C011A418}" destId="{43ECFD25-29D3-43D5-86CB-9D74FAF9225B}" srcOrd="0" destOrd="0" presId="urn:microsoft.com/office/officeart/2005/8/layout/lProcess3"/>
    <dgm:cxn modelId="{B4D31B84-C820-43B1-8E9C-B961287BCD87}" type="presOf" srcId="{DDC4C2DB-73BB-41A0-BAE3-F426BAF691C8}" destId="{8A8A0082-B2FC-4C67-AAAC-37D46188A376}" srcOrd="0" destOrd="0" presId="urn:microsoft.com/office/officeart/2005/8/layout/lProcess3"/>
    <dgm:cxn modelId="{C64BD6DC-2B8F-4663-9981-6D525366F5BA}" srcId="{ADA5B48C-5FD5-4FAC-A4A2-D2DC677709B7}" destId="{DC80D250-34E1-48E8-B568-54B15BB1D808}" srcOrd="1" destOrd="0" parTransId="{BFA05D14-95D1-4D0A-8600-CC953712BCB7}" sibTransId="{754F2C99-E9D6-4C30-8416-602948A2EFFF}"/>
    <dgm:cxn modelId="{DDBB071F-5EF7-4105-A230-6820583968AD}" srcId="{6DDF7FE8-01CD-4A18-B49B-0DC49EB79E29}" destId="{7C045E4A-80E7-4180-8002-24FA7AEE348F}" srcOrd="1" destOrd="0" parTransId="{4A96AF9C-D5E2-47FA-982C-8512348CC7DE}" sibTransId="{AF680763-B1F5-42AD-9E19-20E156A0C99F}"/>
    <dgm:cxn modelId="{87D2C2EA-E9B8-4FB2-91AF-A5EA26222C7F}" type="presOf" srcId="{6DDF7FE8-01CD-4A18-B49B-0DC49EB79E29}" destId="{994C092B-3D99-49CB-B797-F3DFACBB3136}" srcOrd="0" destOrd="0" presId="urn:microsoft.com/office/officeart/2005/8/layout/lProcess3"/>
    <dgm:cxn modelId="{398A2AC7-6CCD-4A21-AFCC-646E3397D5F1}" type="presOf" srcId="{5F70145F-0A69-48CB-B458-90806AC38D95}" destId="{EEAE132A-3F00-4EDB-898F-7614D80DF124}" srcOrd="0" destOrd="0" presId="urn:microsoft.com/office/officeart/2005/8/layout/lProcess3"/>
    <dgm:cxn modelId="{9363BA1F-8274-4D71-AC6B-70B2168AC938}" type="presOf" srcId="{ADA5B48C-5FD5-4FAC-A4A2-D2DC677709B7}" destId="{6EEE53AE-0089-4E4F-AE2D-5DAC8BB8826D}" srcOrd="0" destOrd="0" presId="urn:microsoft.com/office/officeart/2005/8/layout/lProcess3"/>
    <dgm:cxn modelId="{CB58BF6C-4BF9-4C9A-BBC1-794F988B42CE}" type="presParOf" srcId="{43ECFD25-29D3-43D5-86CB-9D74FAF9225B}" destId="{A9663FC2-1633-4E72-84FE-99721CD9877B}" srcOrd="0" destOrd="0" presId="urn:microsoft.com/office/officeart/2005/8/layout/lProcess3"/>
    <dgm:cxn modelId="{686F0C9C-7A6F-42D6-8C9A-5BCB9090B899}" type="presParOf" srcId="{A9663FC2-1633-4E72-84FE-99721CD9877B}" destId="{6EEE53AE-0089-4E4F-AE2D-5DAC8BB8826D}" srcOrd="0" destOrd="0" presId="urn:microsoft.com/office/officeart/2005/8/layout/lProcess3"/>
    <dgm:cxn modelId="{394E9DFA-C883-4141-BFE0-F74DEFD18220}" type="presParOf" srcId="{A9663FC2-1633-4E72-84FE-99721CD9877B}" destId="{52DACAA1-F945-4A07-AD6E-819D2A3A24A9}" srcOrd="1" destOrd="0" presId="urn:microsoft.com/office/officeart/2005/8/layout/lProcess3"/>
    <dgm:cxn modelId="{8659E023-7405-4593-BEBA-D21F38C05381}" type="presParOf" srcId="{A9663FC2-1633-4E72-84FE-99721CD9877B}" destId="{ABC025FE-8205-4BE4-8CE8-2FF596E4E973}" srcOrd="2" destOrd="0" presId="urn:microsoft.com/office/officeart/2005/8/layout/lProcess3"/>
    <dgm:cxn modelId="{9D3DBC86-97C6-4C02-BCD0-D263A044935D}" type="presParOf" srcId="{A9663FC2-1633-4E72-84FE-99721CD9877B}" destId="{F4FD8EE8-A899-4D43-9874-5C19C5D0EAD2}" srcOrd="3" destOrd="0" presId="urn:microsoft.com/office/officeart/2005/8/layout/lProcess3"/>
    <dgm:cxn modelId="{3E450F0E-0C4F-41F3-876B-8D0B347B1881}" type="presParOf" srcId="{A9663FC2-1633-4E72-84FE-99721CD9877B}" destId="{9B3D2603-B683-40C5-907A-EA357FFDC941}" srcOrd="4" destOrd="0" presId="urn:microsoft.com/office/officeart/2005/8/layout/lProcess3"/>
    <dgm:cxn modelId="{A9977ECB-9D90-4AF1-81B3-74A521073799}" type="presParOf" srcId="{A9663FC2-1633-4E72-84FE-99721CD9877B}" destId="{0E0499BE-0B8A-4682-A349-850745749794}" srcOrd="5" destOrd="0" presId="urn:microsoft.com/office/officeart/2005/8/layout/lProcess3"/>
    <dgm:cxn modelId="{AC6548C0-2048-4DE3-B9F2-8A70739A311E}" type="presParOf" srcId="{A9663FC2-1633-4E72-84FE-99721CD9877B}" destId="{8A8A0082-B2FC-4C67-AAAC-37D46188A376}" srcOrd="6" destOrd="0" presId="urn:microsoft.com/office/officeart/2005/8/layout/lProcess3"/>
    <dgm:cxn modelId="{4EE1526C-7825-4A47-BD8D-78187BE835F1}" type="presParOf" srcId="{43ECFD25-29D3-43D5-86CB-9D74FAF9225B}" destId="{4239CFBF-E7BF-443C-85F1-BE16F9DF6881}" srcOrd="1" destOrd="0" presId="urn:microsoft.com/office/officeart/2005/8/layout/lProcess3"/>
    <dgm:cxn modelId="{FD63E998-8CAD-4F01-A1F6-0FA3ECBAEC37}" type="presParOf" srcId="{43ECFD25-29D3-43D5-86CB-9D74FAF9225B}" destId="{8F6797FF-7E15-49F6-934E-A4FF1AF73AD0}" srcOrd="2" destOrd="0" presId="urn:microsoft.com/office/officeart/2005/8/layout/lProcess3"/>
    <dgm:cxn modelId="{83721D93-9A2B-40A9-8861-38E47D481EC1}" type="presParOf" srcId="{8F6797FF-7E15-49F6-934E-A4FF1AF73AD0}" destId="{994C092B-3D99-49CB-B797-F3DFACBB3136}" srcOrd="0" destOrd="0" presId="urn:microsoft.com/office/officeart/2005/8/layout/lProcess3"/>
    <dgm:cxn modelId="{7ED77245-F9BD-470B-9682-766B205517D3}" type="presParOf" srcId="{8F6797FF-7E15-49F6-934E-A4FF1AF73AD0}" destId="{E023151B-3AE0-4A92-9070-C864ED531291}" srcOrd="1" destOrd="0" presId="urn:microsoft.com/office/officeart/2005/8/layout/lProcess3"/>
    <dgm:cxn modelId="{C5CCF531-6B4E-4C68-AAA7-1A4D130BC9AA}" type="presParOf" srcId="{8F6797FF-7E15-49F6-934E-A4FF1AF73AD0}" destId="{650C2D41-5822-4698-8F6B-7F4F72B9AF21}" srcOrd="2" destOrd="0" presId="urn:microsoft.com/office/officeart/2005/8/layout/lProcess3"/>
    <dgm:cxn modelId="{01D6750A-40DD-476B-AD99-1619F1568273}" type="presParOf" srcId="{8F6797FF-7E15-49F6-934E-A4FF1AF73AD0}" destId="{BFDEA70F-FCA3-4AAE-834D-CD6583C2B394}" srcOrd="3" destOrd="0" presId="urn:microsoft.com/office/officeart/2005/8/layout/lProcess3"/>
    <dgm:cxn modelId="{E7596885-C44A-4BC5-AB21-E06EF35EE63E}" type="presParOf" srcId="{8F6797FF-7E15-49F6-934E-A4FF1AF73AD0}" destId="{CDD29459-CF2A-4C3B-AB68-C274E5F96D95}" srcOrd="4" destOrd="0" presId="urn:microsoft.com/office/officeart/2005/8/layout/lProcess3"/>
    <dgm:cxn modelId="{FD2C021A-4ED6-4D07-A61F-1DD1611D0018}" type="presParOf" srcId="{43ECFD25-29D3-43D5-86CB-9D74FAF9225B}" destId="{FF71443B-E8BF-446E-AF68-64754976E169}" srcOrd="3" destOrd="0" presId="urn:microsoft.com/office/officeart/2005/8/layout/lProcess3"/>
    <dgm:cxn modelId="{80EE940B-B155-438C-8BB5-E4F240DE210E}" type="presParOf" srcId="{43ECFD25-29D3-43D5-86CB-9D74FAF9225B}" destId="{A1294BBA-7A6D-4052-9B33-44B71E711006}" srcOrd="4" destOrd="0" presId="urn:microsoft.com/office/officeart/2005/8/layout/lProcess3"/>
    <dgm:cxn modelId="{92FCFE57-A4CB-4FDB-A4D8-CBA6747DDC11}" type="presParOf" srcId="{A1294BBA-7A6D-4052-9B33-44B71E711006}" destId="{28006A23-44E1-4F3A-A807-41411A3298FB}" srcOrd="0" destOrd="0" presId="urn:microsoft.com/office/officeart/2005/8/layout/lProcess3"/>
    <dgm:cxn modelId="{81CAE88E-272E-4CDF-9BF7-26BA01E34D84}" type="presParOf" srcId="{A1294BBA-7A6D-4052-9B33-44B71E711006}" destId="{C2F5B590-962A-4DFB-A858-2ED8691568E6}" srcOrd="1" destOrd="0" presId="urn:microsoft.com/office/officeart/2005/8/layout/lProcess3"/>
    <dgm:cxn modelId="{2F185E9F-7DF5-4B1E-8ADF-CD612E875592}" type="presParOf" srcId="{A1294BBA-7A6D-4052-9B33-44B71E711006}" destId="{EEAE132A-3F00-4EDB-898F-7614D80DF124}" srcOrd="2" destOrd="0" presId="urn:microsoft.com/office/officeart/2005/8/layout/lProcess3"/>
    <dgm:cxn modelId="{10483BA4-17D0-46F8-8832-3604D85FC712}" type="presParOf" srcId="{A1294BBA-7A6D-4052-9B33-44B71E711006}" destId="{32F6601F-B319-4D16-9DEA-56136CB205EA}" srcOrd="3" destOrd="0" presId="urn:microsoft.com/office/officeart/2005/8/layout/lProcess3"/>
    <dgm:cxn modelId="{0A3B2ABC-CAF3-476A-9352-7DFCF1F64450}" type="presParOf" srcId="{A1294BBA-7A6D-4052-9B33-44B71E711006}" destId="{CDBCE73D-DFBD-497B-A00B-38B2A82B07F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8E939-BF76-41C9-95B0-92B356AE80AA}">
      <dsp:nvSpPr>
        <dsp:cNvPr id="0" name=""/>
        <dsp:cNvSpPr/>
      </dsp:nvSpPr>
      <dsp:spPr>
        <a:xfrm rot="5400000">
          <a:off x="-256746" y="259410"/>
          <a:ext cx="1711641" cy="1198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гиповолемия</a:t>
          </a:r>
          <a:endParaRPr lang="ru-RU" sz="1400" kern="1200" dirty="0"/>
        </a:p>
      </dsp:txBody>
      <dsp:txXfrm rot="5400000">
        <a:off x="-256746" y="259410"/>
        <a:ext cx="1711641" cy="1198148"/>
      </dsp:txXfrm>
    </dsp:sp>
    <dsp:sp modelId="{4B86A8A3-C822-4F65-9DCB-1BDA5AFAFC68}">
      <dsp:nvSpPr>
        <dsp:cNvPr id="0" name=""/>
        <dsp:cNvSpPr/>
      </dsp:nvSpPr>
      <dsp:spPr>
        <a:xfrm rot="5400000">
          <a:off x="4233791" y="-3032977"/>
          <a:ext cx="1112566" cy="71838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Ренальные и экстраренальные потери жидкости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Кровопотеря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Потери жидкости через ЖКТ</a:t>
          </a:r>
          <a:endParaRPr lang="ru-RU" sz="2000" kern="1200" dirty="0"/>
        </a:p>
      </dsp:txBody>
      <dsp:txXfrm rot="5400000">
        <a:off x="4233791" y="-3032977"/>
        <a:ext cx="1112566" cy="7183851"/>
      </dsp:txXfrm>
    </dsp:sp>
    <dsp:sp modelId="{0514E998-D3B6-4C77-ABC2-8C225138765B}">
      <dsp:nvSpPr>
        <dsp:cNvPr id="0" name=""/>
        <dsp:cNvSpPr/>
      </dsp:nvSpPr>
      <dsp:spPr>
        <a:xfrm rot="5400000">
          <a:off x="-256746" y="1778207"/>
          <a:ext cx="1711641" cy="1198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Внеклеточная дегидратация</a:t>
          </a:r>
          <a:endParaRPr lang="ru-RU" sz="1400" kern="1200" dirty="0"/>
        </a:p>
      </dsp:txBody>
      <dsp:txXfrm rot="5400000">
        <a:off x="-256746" y="1778207"/>
        <a:ext cx="1711641" cy="1198148"/>
      </dsp:txXfrm>
    </dsp:sp>
    <dsp:sp modelId="{D2238010-65EF-4336-920D-333AFA5BBD6A}">
      <dsp:nvSpPr>
        <dsp:cNvPr id="0" name=""/>
        <dsp:cNvSpPr/>
      </dsp:nvSpPr>
      <dsp:spPr>
        <a:xfrm rot="5400000">
          <a:off x="4233791" y="-1514181"/>
          <a:ext cx="1112566" cy="71838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Компенсация потерянного объема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Централизация кровообращения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Привлечение жидкости из интерстициального пространства</a:t>
          </a:r>
          <a:endParaRPr lang="ru-RU" sz="2000" kern="1200" dirty="0"/>
        </a:p>
      </dsp:txBody>
      <dsp:txXfrm rot="5400000">
        <a:off x="4233791" y="-1514181"/>
        <a:ext cx="1112566" cy="7183851"/>
      </dsp:txXfrm>
    </dsp:sp>
    <dsp:sp modelId="{86528C61-DACB-4FFE-A1B9-92C1BEEF9354}">
      <dsp:nvSpPr>
        <dsp:cNvPr id="0" name=""/>
        <dsp:cNvSpPr/>
      </dsp:nvSpPr>
      <dsp:spPr>
        <a:xfrm rot="5400000">
          <a:off x="-256746" y="3297003"/>
          <a:ext cx="1711641" cy="1198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гиперальдостеронизм</a:t>
          </a:r>
          <a:endParaRPr lang="ru-RU" sz="1400" kern="1200" dirty="0"/>
        </a:p>
      </dsp:txBody>
      <dsp:txXfrm rot="5400000">
        <a:off x="-256746" y="3297003"/>
        <a:ext cx="1711641" cy="1198148"/>
      </dsp:txXfrm>
    </dsp:sp>
    <dsp:sp modelId="{478A35AE-8911-4C4B-9911-037966A25A83}">
      <dsp:nvSpPr>
        <dsp:cNvPr id="0" name=""/>
        <dsp:cNvSpPr/>
      </dsp:nvSpPr>
      <dsp:spPr>
        <a:xfrm rot="5400000">
          <a:off x="4233791" y="4615"/>
          <a:ext cx="1112566" cy="71838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Задержка </a:t>
          </a:r>
          <a:r>
            <a:rPr lang="en-US" sz="2000" kern="1200" dirty="0" smtClean="0"/>
            <a:t>Na</a:t>
          </a:r>
          <a:r>
            <a:rPr lang="en-US" sz="1800" kern="1200" dirty="0" smtClean="0"/>
            <a:t>+ </a:t>
          </a:r>
          <a:r>
            <a:rPr lang="ru-RU" sz="1800" kern="1200" dirty="0" smtClean="0"/>
            <a:t>в организме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Выведение К</a:t>
          </a:r>
          <a:r>
            <a:rPr lang="ru-RU" sz="1800" kern="1200" dirty="0" smtClean="0"/>
            <a:t>+</a:t>
          </a:r>
          <a:endParaRPr lang="ru-RU" sz="2000" kern="1200" dirty="0"/>
        </a:p>
      </dsp:txBody>
      <dsp:txXfrm rot="5400000">
        <a:off x="4233791" y="4615"/>
        <a:ext cx="1112566" cy="71838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EE53AE-0089-4E4F-AE2D-5DAC8BB8826D}">
      <dsp:nvSpPr>
        <dsp:cNvPr id="0" name=""/>
        <dsp:cNvSpPr/>
      </dsp:nvSpPr>
      <dsp:spPr>
        <a:xfrm>
          <a:off x="5264" y="704639"/>
          <a:ext cx="2701007" cy="1080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smtClean="0">
              <a:solidFill>
                <a:schemeClr val="bg1"/>
              </a:solidFill>
            </a:rPr>
            <a:t>повреждение гипофиза или нарушение кровоснабжения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5264" y="704639"/>
        <a:ext cx="2701007" cy="1080402"/>
      </dsp:txXfrm>
    </dsp:sp>
    <dsp:sp modelId="{ABC025FE-8205-4BE4-8CE8-2FF596E4E973}">
      <dsp:nvSpPr>
        <dsp:cNvPr id="0" name=""/>
        <dsp:cNvSpPr/>
      </dsp:nvSpPr>
      <dsp:spPr>
        <a:xfrm>
          <a:off x="2355141" y="796473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 синтеза АДГ</a:t>
          </a:r>
          <a:endParaRPr lang="ru-RU" sz="1600" kern="1200" dirty="0"/>
        </a:p>
      </dsp:txBody>
      <dsp:txXfrm>
        <a:off x="2355141" y="796473"/>
        <a:ext cx="2241835" cy="896734"/>
      </dsp:txXfrm>
    </dsp:sp>
    <dsp:sp modelId="{9B3D2603-B683-40C5-907A-EA357FFDC941}">
      <dsp:nvSpPr>
        <dsp:cNvPr id="0" name=""/>
        <dsp:cNvSpPr/>
      </dsp:nvSpPr>
      <dsp:spPr>
        <a:xfrm>
          <a:off x="4283120" y="796473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Выделение гипотоничной мочи</a:t>
          </a:r>
          <a:endParaRPr lang="ru-RU" sz="1600" kern="1200" dirty="0"/>
        </a:p>
      </dsp:txBody>
      <dsp:txXfrm>
        <a:off x="4283120" y="796473"/>
        <a:ext cx="2241835" cy="896734"/>
      </dsp:txXfrm>
    </dsp:sp>
    <dsp:sp modelId="{8A8A0082-B2FC-4C67-AAAC-37D46188A376}">
      <dsp:nvSpPr>
        <dsp:cNvPr id="0" name=""/>
        <dsp:cNvSpPr/>
      </dsp:nvSpPr>
      <dsp:spPr>
        <a:xfrm>
          <a:off x="6211099" y="796473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Центральный несахарный диабет</a:t>
          </a:r>
          <a:endParaRPr lang="ru-RU" sz="1600" b="1" kern="1200" dirty="0"/>
        </a:p>
      </dsp:txBody>
      <dsp:txXfrm>
        <a:off x="6211099" y="796473"/>
        <a:ext cx="2241835" cy="896734"/>
      </dsp:txXfrm>
    </dsp:sp>
    <dsp:sp modelId="{994C092B-3D99-49CB-B797-F3DFACBB3136}">
      <dsp:nvSpPr>
        <dsp:cNvPr id="0" name=""/>
        <dsp:cNvSpPr/>
      </dsp:nvSpPr>
      <dsp:spPr>
        <a:xfrm>
          <a:off x="5264" y="1936298"/>
          <a:ext cx="2701007" cy="1080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Сопутсвующие заболевания почек, гиперкальциемия, гипокалиемия и др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64" y="1936298"/>
        <a:ext cx="2701007" cy="1080402"/>
      </dsp:txXfrm>
    </dsp:sp>
    <dsp:sp modelId="{650C2D41-5822-4698-8F6B-7F4F72B9AF21}">
      <dsp:nvSpPr>
        <dsp:cNvPr id="0" name=""/>
        <dsp:cNvSpPr/>
      </dsp:nvSpPr>
      <dsp:spPr>
        <a:xfrm>
          <a:off x="2355141" y="2028132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Снижение чувствительности </a:t>
          </a:r>
          <a:r>
            <a:rPr lang="en-US" sz="1600" kern="1200" dirty="0" smtClean="0"/>
            <a:t>R </a:t>
          </a:r>
          <a:r>
            <a:rPr lang="ru-RU" sz="1600" kern="1200" dirty="0" smtClean="0"/>
            <a:t>к АДГ</a:t>
          </a:r>
          <a:endParaRPr lang="ru-RU" sz="1600" kern="1200" dirty="0"/>
        </a:p>
      </dsp:txBody>
      <dsp:txXfrm>
        <a:off x="2355141" y="2028132"/>
        <a:ext cx="2241835" cy="896734"/>
      </dsp:txXfrm>
    </dsp:sp>
    <dsp:sp modelId="{CDD29459-CF2A-4C3B-AB68-C274E5F96D95}">
      <dsp:nvSpPr>
        <dsp:cNvPr id="0" name=""/>
        <dsp:cNvSpPr/>
      </dsp:nvSpPr>
      <dsp:spPr>
        <a:xfrm>
          <a:off x="4283120" y="2028132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Нефрогенный несахарный диабет</a:t>
          </a:r>
          <a:endParaRPr lang="ru-RU" sz="1600" b="1" kern="1200" dirty="0"/>
        </a:p>
      </dsp:txBody>
      <dsp:txXfrm>
        <a:off x="4283120" y="2028132"/>
        <a:ext cx="2241835" cy="896734"/>
      </dsp:txXfrm>
    </dsp:sp>
    <dsp:sp modelId="{28006A23-44E1-4F3A-A807-41411A3298FB}">
      <dsp:nvSpPr>
        <dsp:cNvPr id="0" name=""/>
        <dsp:cNvSpPr/>
      </dsp:nvSpPr>
      <dsp:spPr>
        <a:xfrm>
          <a:off x="1" y="3205004"/>
          <a:ext cx="2701007" cy="1080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Установление нового уровня натрия крови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" y="3205004"/>
        <a:ext cx="2701007" cy="1080402"/>
      </dsp:txXfrm>
    </dsp:sp>
    <dsp:sp modelId="{EEAE132A-3F00-4EDB-898F-7614D80DF124}">
      <dsp:nvSpPr>
        <dsp:cNvPr id="0" name=""/>
        <dsp:cNvSpPr/>
      </dsp:nvSpPr>
      <dsp:spPr>
        <a:xfrm>
          <a:off x="2355141" y="3259792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Изменение осмоляльности крови</a:t>
          </a:r>
          <a:endParaRPr lang="ru-RU" sz="1600" kern="1200" dirty="0"/>
        </a:p>
      </dsp:txBody>
      <dsp:txXfrm>
        <a:off x="2355141" y="3259792"/>
        <a:ext cx="2241835" cy="896734"/>
      </dsp:txXfrm>
    </dsp:sp>
    <dsp:sp modelId="{CDBCE73D-DFBD-497B-A00B-38B2A82B07FA}">
      <dsp:nvSpPr>
        <dsp:cNvPr id="0" name=""/>
        <dsp:cNvSpPr/>
      </dsp:nvSpPr>
      <dsp:spPr>
        <a:xfrm>
          <a:off x="4283120" y="3259792"/>
          <a:ext cx="2241835" cy="8967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Синдром переустановки осмостата</a:t>
          </a:r>
          <a:endParaRPr lang="ru-RU" sz="1600" b="1" kern="1200" dirty="0"/>
        </a:p>
      </dsp:txBody>
      <dsp:txXfrm>
        <a:off x="4283120" y="3259792"/>
        <a:ext cx="2241835" cy="896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rgbClr val="80C893"/>
            </a:gs>
            <a:gs pos="83000">
              <a:srgbClr val="D4DEFF"/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5720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ГБОУ ВПО ЧГМА</a:t>
            </a:r>
            <a:br>
              <a:rPr lang="ru-RU" sz="1400" dirty="0" smtClean="0"/>
            </a:br>
            <a:r>
              <a:rPr lang="ru-RU" sz="1400" dirty="0" smtClean="0"/>
              <a:t>КАФЕДРА АНЕСТЕЗИОЛОГИИ, РЕАНИМАЦИИ И ИНТЕНСИВНОЙ ТЕРАПИИ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6600" dirty="0" smtClean="0"/>
              <a:t>Водно–электролитные нарушения при ЧМТ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334000"/>
            <a:ext cx="5181600" cy="9144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Выполнила клинический ординатор  Ковалева И.В.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Куратор ассистент кафедры: Кушнаренко К.Е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Чита 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chemurine-b5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1" y="0"/>
            <a:ext cx="24384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Диагностика гипернатриемии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72000"/>
          </a:xfrm>
        </p:spPr>
        <p:txBody>
          <a:bodyPr>
            <a:normAutofit lnSpcReduction="10000"/>
          </a:bodyPr>
          <a:lstStyle/>
          <a:p>
            <a:pPr marL="360000">
              <a:spcBef>
                <a:spcPts val="1800"/>
              </a:spcBef>
              <a:buBlip>
                <a:blip r:embed="rId3"/>
              </a:buBlip>
            </a:pPr>
            <a:r>
              <a:rPr lang="ru-RU" dirty="0" smtClean="0"/>
              <a:t>Исследование осмоляльности мочи и содержания в ней натрия</a:t>
            </a:r>
          </a:p>
          <a:p>
            <a:pPr marL="360000">
              <a:spcBef>
                <a:spcPts val="1800"/>
              </a:spcBef>
              <a:buBlip>
                <a:blip r:embed="rId3"/>
              </a:buBlip>
            </a:pPr>
            <a:r>
              <a:rPr lang="en-US" dirty="0" smtClean="0"/>
              <a:t>N</a:t>
            </a:r>
            <a:r>
              <a:rPr lang="ru-RU" dirty="0" smtClean="0"/>
              <a:t> осмоляльности</a:t>
            </a:r>
            <a:r>
              <a:rPr lang="en-US" dirty="0" smtClean="0"/>
              <a:t>= </a:t>
            </a:r>
            <a:r>
              <a:rPr lang="ru-RU" dirty="0" smtClean="0"/>
              <a:t>300-400мОсм/кг воды</a:t>
            </a:r>
          </a:p>
          <a:p>
            <a:pPr marL="360000">
              <a:spcBef>
                <a:spcPts val="1800"/>
              </a:spcBef>
              <a:buBlip>
                <a:blip r:embed="rId3"/>
              </a:buBlip>
            </a:pPr>
            <a:r>
              <a:rPr lang="en-US" dirty="0" smtClean="0"/>
              <a:t>N  Na </a:t>
            </a:r>
            <a:r>
              <a:rPr lang="ru-RU" dirty="0" smtClean="0"/>
              <a:t>мочи 130 – 260 ммоль/сут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Гипонатриемия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0" y="2362200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2600" dirty="0" smtClean="0"/>
              <a:t>Водная интоксикация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2600" dirty="0" smtClean="0"/>
              <a:t>Синдром избыточной выработки АДГ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2600" dirty="0" smtClean="0"/>
              <a:t>Ренальный и церебральный сольтеряющие синдромы 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2600" dirty="0" smtClean="0"/>
              <a:t>Минералокортикоидная недостаточность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2600" dirty="0" smtClean="0"/>
              <a:t>Синдром переустановки осмостата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28600" y="1600200"/>
            <a:ext cx="4041775" cy="639762"/>
          </a:xfrm>
        </p:spPr>
        <p:txBody>
          <a:bodyPr>
            <a:normAutofit fontScale="62500" lnSpcReduction="20000"/>
          </a:bodyPr>
          <a:lstStyle/>
          <a:p>
            <a:r>
              <a:rPr lang="ru-RU" sz="4600" dirty="0" smtClean="0"/>
              <a:t>Гипертоническая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2286000"/>
            <a:ext cx="4041775" cy="3951288"/>
          </a:xfrm>
        </p:spPr>
        <p:txBody>
          <a:bodyPr>
            <a:normAutofit/>
          </a:bodyPr>
          <a:lstStyle/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2600" dirty="0" smtClean="0"/>
              <a:t>Сахарный диабет (декомпенсация)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2600" dirty="0" smtClean="0"/>
              <a:t>Заболевания почек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2600" dirty="0" smtClean="0"/>
              <a:t>Алкоголизм 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endParaRPr lang="ru-RU" sz="2600" dirty="0" smtClean="0"/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endParaRPr lang="ru-RU" sz="2600" dirty="0" smtClean="0"/>
          </a:p>
          <a:p>
            <a:pPr marL="360000">
              <a:spcBef>
                <a:spcPts val="2400"/>
              </a:spcBef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724400" y="1447800"/>
            <a:ext cx="4040188" cy="6397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Гипо и нормотоническая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Диагностика гипотонической гипонатриемии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Высокая осмоляльность мочи</a:t>
            </a:r>
          </a:p>
          <a:p>
            <a:r>
              <a:rPr lang="ru-RU" dirty="0" smtClean="0"/>
              <a:t>(Высокий </a:t>
            </a:r>
            <a:r>
              <a:rPr lang="en-US" dirty="0" smtClean="0"/>
              <a:t>Na</a:t>
            </a:r>
            <a:r>
              <a:rPr lang="ru-RU" dirty="0" smtClean="0"/>
              <a:t> мочи больше 30мэкв/л)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066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Низкая осмоляльность мочи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4724400" y="1371600"/>
            <a:ext cx="22860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010400" y="1371600"/>
            <a:ext cx="762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1600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</a:t>
            </a:r>
            <a:r>
              <a:rPr lang="ru-RU" dirty="0" smtClean="0"/>
              <a:t> мочи</a:t>
            </a:r>
          </a:p>
          <a:p>
            <a:r>
              <a:rPr lang="ru-RU" dirty="0" smtClean="0"/>
              <a:t>≤15 мэкв/л 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16764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</a:t>
            </a:r>
            <a:r>
              <a:rPr lang="ru-RU" dirty="0" smtClean="0"/>
              <a:t> мочи больше 15 мэкв/л </a:t>
            </a:r>
          </a:p>
          <a:p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658893" y="2551907"/>
            <a:ext cx="533401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2743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</a:t>
            </a:r>
            <a:r>
              <a:rPr lang="ru-RU" dirty="0" smtClean="0"/>
              <a:t> крови- не изменяется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мочи  </a:t>
            </a:r>
          </a:p>
          <a:p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544594" y="3961606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6705600" y="3657600"/>
            <a:ext cx="11430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4267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Восстановление </a:t>
            </a:r>
            <a:r>
              <a:rPr lang="en-US" dirty="0" smtClean="0"/>
              <a:t>Na</a:t>
            </a:r>
            <a:r>
              <a:rPr lang="ru-RU" dirty="0" smtClean="0"/>
              <a:t> крови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мочи</a:t>
            </a: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4267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изменений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7848600" y="54102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249194" y="5333206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20000" y="5715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МКН</a:t>
            </a:r>
            <a:endParaRPr lang="ru-RU" b="1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5715000" y="563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Сольтеряющие синдромы</a:t>
            </a:r>
            <a:endParaRPr lang="ru-RU" b="1" u="sng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3276600" y="22098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886200" y="2209800"/>
            <a:ext cx="5334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86200" y="2819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Временное    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крови и   </a:t>
            </a:r>
            <a:r>
              <a:rPr lang="en-US" dirty="0" smtClean="0"/>
              <a:t>Na</a:t>
            </a:r>
            <a:r>
              <a:rPr lang="ru-RU" dirty="0" smtClean="0"/>
              <a:t> мочи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0" y="4191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Синдром переустановки осмостата</a:t>
            </a:r>
            <a:endParaRPr lang="ru-RU" b="1" u="sng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4191794" y="3809206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00200" y="2743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Восстановление 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крови и </a:t>
            </a:r>
            <a:r>
              <a:rPr lang="en-US" dirty="0" smtClean="0"/>
              <a:t>Na</a:t>
            </a:r>
            <a:r>
              <a:rPr lang="ru-RU" dirty="0" smtClean="0"/>
              <a:t> мочи</a:t>
            </a:r>
            <a:endParaRPr lang="ru-RU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2439194" y="3885406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33600" y="434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Водная интоксикация</a:t>
            </a:r>
            <a:endParaRPr lang="ru-RU" b="1" u="sng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rot="16200000" flipV="1">
            <a:off x="5131800" y="2945400"/>
            <a:ext cx="25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7963694" y="3466306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-189706" y="2858294"/>
            <a:ext cx="1295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0" y="3733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Временное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крови, при неизменном </a:t>
            </a:r>
          </a:p>
          <a:p>
            <a:r>
              <a:rPr lang="en-US" dirty="0" smtClean="0"/>
              <a:t>Na</a:t>
            </a:r>
            <a:r>
              <a:rPr lang="ru-RU" dirty="0" smtClean="0"/>
              <a:t> мочи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 flipH="1" flipV="1">
            <a:off x="1143794" y="38854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229394" y="5180806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СИВАДГ</a:t>
            </a:r>
            <a:endParaRPr lang="ru-RU" b="1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Царенко С.В.2009г.</a:t>
            </a:r>
            <a:endParaRPr lang="ru-RU" dirty="0"/>
          </a:p>
        </p:txBody>
      </p:sp>
      <p:sp>
        <p:nvSpPr>
          <p:cNvPr id="37" name="Стрелка вправо 36"/>
          <p:cNvSpPr/>
          <p:nvPr/>
        </p:nvSpPr>
        <p:spPr>
          <a:xfrm>
            <a:off x="6096000" y="22098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096000" y="236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NaCl 3%</a:t>
            </a:r>
            <a:endParaRPr lang="ru-RU" dirty="0" smtClean="0"/>
          </a:p>
        </p:txBody>
      </p:sp>
      <p:sp>
        <p:nvSpPr>
          <p:cNvPr id="40" name="Стрелка вправо 39"/>
          <p:cNvSpPr/>
          <p:nvPr/>
        </p:nvSpPr>
        <p:spPr>
          <a:xfrm>
            <a:off x="2362200" y="20574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Стрелка вправо 43"/>
          <p:cNvSpPr/>
          <p:nvPr/>
        </p:nvSpPr>
        <p:spPr>
          <a:xfrm rot="10800000">
            <a:off x="609600" y="2286000"/>
            <a:ext cx="1066800" cy="8382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438400" y="220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NaCl 3%</a:t>
            </a:r>
            <a:endParaRPr lang="ru-RU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858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NaCl 3%</a:t>
            </a:r>
            <a:endParaRPr lang="ru-RU" dirty="0" smtClean="0"/>
          </a:p>
        </p:txBody>
      </p:sp>
      <p:sp>
        <p:nvSpPr>
          <p:cNvPr id="51" name="Стрелка вправо 50"/>
          <p:cNvSpPr/>
          <p:nvPr/>
        </p:nvSpPr>
        <p:spPr>
          <a:xfrm>
            <a:off x="5562600" y="3429000"/>
            <a:ext cx="1371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486400" y="3581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Кортинеф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Нарушения содержания калия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371600"/>
            <a:ext cx="4800600" cy="36576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Гипокалиемия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гиперкалиемия</a:t>
            </a:r>
            <a:endParaRPr lang="ru-RU" dirty="0"/>
          </a:p>
        </p:txBody>
      </p:sp>
      <p:pic>
        <p:nvPicPr>
          <p:cNvPr id="6" name="Рисунок 5" descr="Kaliy-v-organizm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048000"/>
            <a:ext cx="4794070" cy="3590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667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 = </a:t>
            </a:r>
            <a:r>
              <a:rPr lang="ru-RU" sz="2800" b="1" dirty="0" smtClean="0"/>
              <a:t>3,5-5,5 ммоль/л.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Гипокалиемия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lnSpcReduction="10000"/>
          </a:bodyPr>
          <a:lstStyle/>
          <a:p>
            <a:pPr marL="360000">
              <a:spcBef>
                <a:spcPts val="1800"/>
              </a:spcBef>
              <a:buNone/>
            </a:pPr>
            <a:endParaRPr lang="ru-RU" dirty="0" smtClean="0"/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3600" dirty="0" smtClean="0"/>
              <a:t>Гиповолемия 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3600" dirty="0" smtClean="0"/>
              <a:t>Избыток кортикостероидных препаратов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3600" dirty="0" smtClean="0"/>
              <a:t>Использование салуретиков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sz="3600" dirty="0" smtClean="0"/>
              <a:t>Рвота и постоянная активная аспирация желудочного содержимого</a:t>
            </a:r>
          </a:p>
          <a:p>
            <a:pPr>
              <a:spcBef>
                <a:spcPts val="24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Гиперкалиемия 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dirty="0" smtClean="0"/>
              <a:t>Ятрогенный (увеличение темпа и количества введения экзогенного калия)</a:t>
            </a:r>
          </a:p>
          <a:p>
            <a:pPr marL="360000">
              <a:spcBef>
                <a:spcPts val="2400"/>
              </a:spcBef>
              <a:buBlip>
                <a:blip r:embed="rId2"/>
              </a:buBlip>
            </a:pPr>
            <a:r>
              <a:rPr lang="ru-RU" dirty="0" smtClean="0"/>
              <a:t>Повреждение почек вследствие травмы, нарушений кровообращения или использования нефротоксических препаратов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Царенко С.В.2009г.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Нарушения  содержания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Mg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28600" y="3352800"/>
            <a:ext cx="4267200" cy="3886200"/>
          </a:xfrm>
        </p:spPr>
        <p:txBody>
          <a:bodyPr>
            <a:normAutofit fontScale="47500" lnSpcReduction="20000"/>
          </a:bodyPr>
          <a:lstStyle/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sz="7400" dirty="0" smtClean="0"/>
          </a:p>
          <a:p>
            <a:pPr>
              <a:buBlip>
                <a:blip r:embed="rId2"/>
              </a:buBlip>
            </a:pPr>
            <a:r>
              <a:rPr lang="ru-RU" sz="7000" dirty="0" smtClean="0"/>
              <a:t>Гиперкальциемия</a:t>
            </a:r>
          </a:p>
          <a:p>
            <a:pPr>
              <a:buBlip>
                <a:blip r:embed="rId2"/>
              </a:buBlip>
            </a:pPr>
            <a:r>
              <a:rPr lang="ru-RU" sz="7000" dirty="0" smtClean="0"/>
              <a:t>Гипокальциемия</a:t>
            </a:r>
          </a:p>
          <a:p>
            <a:pPr>
              <a:buNone/>
            </a:pPr>
            <a:r>
              <a:rPr lang="en-US" sz="7000" b="1" dirty="0" smtClean="0"/>
              <a:t>N=</a:t>
            </a:r>
            <a:r>
              <a:rPr lang="ru-RU" sz="7000" b="1" dirty="0" smtClean="0"/>
              <a:t> 2,15-2,65 ммоль/л</a:t>
            </a:r>
            <a:endParaRPr lang="ru-RU" sz="7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800600" y="838200"/>
            <a:ext cx="3886200" cy="2971800"/>
          </a:xfrm>
        </p:spPr>
        <p:txBody>
          <a:bodyPr/>
          <a:lstStyle/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Гипермагниемия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Гипомагниемия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N=</a:t>
            </a:r>
            <a:r>
              <a:rPr lang="ru-RU" sz="2800" b="1" dirty="0" smtClean="0"/>
              <a:t>0,8-1,2 ммоль/л. </a:t>
            </a:r>
            <a:endParaRPr lang="ru-RU" sz="2800" dirty="0"/>
          </a:p>
        </p:txBody>
      </p:sp>
      <p:pic>
        <p:nvPicPr>
          <p:cNvPr id="7" name="Рисунок 6" descr="1358092173_magnes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295400"/>
            <a:ext cx="3106242" cy="2438400"/>
          </a:xfrm>
          <a:prstGeom prst="rect">
            <a:avLst/>
          </a:prstGeom>
        </p:spPr>
      </p:pic>
      <p:pic>
        <p:nvPicPr>
          <p:cNvPr id="8" name="Рисунок 7" descr="calcy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4191000"/>
            <a:ext cx="3661261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изменения ионов в крови: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Снижение: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Алкоголизм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Панкреатит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Воспалительные заболевания кишечника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Использование </a:t>
            </a:r>
            <a:r>
              <a:rPr lang="ru-RU" dirty="0" err="1" smtClean="0"/>
              <a:t>салуретиков</a:t>
            </a:r>
            <a:r>
              <a:rPr lang="ru-RU" smtClean="0"/>
              <a:t> </a:t>
            </a:r>
            <a:endParaRPr lang="ru-RU" dirty="0" smtClean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Повышение: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ОПН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Повышение катаболизма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Надпочечниковая недостаточность.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Сахарный диабет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6488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Старченко А.А. 2004г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33400"/>
            <a:ext cx="7924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chemeClr val="tx2">
                    <a:lumMod val="75000"/>
                  </a:schemeClr>
                </a:solidFill>
              </a:rPr>
              <a:t>Спасибо   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sz="13800" b="1" dirty="0" smtClean="0">
                <a:solidFill>
                  <a:schemeClr val="tx2">
                    <a:lumMod val="75000"/>
                  </a:schemeClr>
                </a:solidFill>
              </a:rPr>
              <a:t>внимание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243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934200" y="6096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6248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6400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1066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ВЭБ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267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АДГ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594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РААС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4495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ПНФ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f6926ce145b6fd2c270d507ee89d5ef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429000"/>
            <a:ext cx="3048000" cy="1905000"/>
          </a:xfrm>
          <a:prstGeom prst="rect">
            <a:avLst/>
          </a:prstGeom>
        </p:spPr>
      </p:pic>
      <p:pic>
        <p:nvPicPr>
          <p:cNvPr id="6" name="Рисунок 5" descr="afazja_18141_w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844800" cy="2133600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rot="16200000" flipH="1">
            <a:off x="2209800" y="2590800"/>
            <a:ext cx="762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667000" y="2514600"/>
            <a:ext cx="762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5410200" y="3124200"/>
            <a:ext cx="1143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010694" y="5828506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19400" y="6400800"/>
            <a:ext cx="1600200" cy="158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5410200" y="4495800"/>
            <a:ext cx="685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181600" y="5715000"/>
            <a:ext cx="9144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 descr="7395_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00600"/>
            <a:ext cx="2066925" cy="113451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124200" y="2514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АДГ</a:t>
            </a:r>
            <a:r>
              <a:rPr lang="en-US" sz="2000" b="1" dirty="0" smtClean="0"/>
              <a:t> </a:t>
            </a:r>
            <a:r>
              <a:rPr lang="ru-RU" sz="2000" b="1" dirty="0" smtClean="0"/>
              <a:t>( </a:t>
            </a:r>
            <a:r>
              <a:rPr lang="en-US" sz="2000" b="1" dirty="0" smtClean="0"/>
              <a:t>  H</a:t>
            </a:r>
            <a:r>
              <a:rPr lang="en-US" sz="1050" b="1" dirty="0" smtClean="0"/>
              <a:t>2</a:t>
            </a:r>
            <a:r>
              <a:rPr lang="en-US" sz="2000" b="1" dirty="0" smtClean="0"/>
              <a:t>O</a:t>
            </a:r>
            <a:r>
              <a:rPr lang="ru-RU" b="1" dirty="0" smtClean="0"/>
              <a:t>)</a:t>
            </a:r>
            <a:endParaRPr lang="ru-RU" b="1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3772694" y="27043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3000" y="2895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ПНФ  </a:t>
            </a:r>
            <a:r>
              <a:rPr lang="en-US" sz="2000" b="1" dirty="0" smtClean="0"/>
              <a:t>(  Na)</a:t>
            </a:r>
            <a:endParaRPr lang="ru-RU" sz="20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 flipH="1" flipV="1">
            <a:off x="7354094" y="42283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5677694" y="3161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3962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Альдостерон (</a:t>
            </a:r>
            <a:r>
              <a:rPr lang="en-US" sz="2000" b="1" dirty="0" smtClean="0"/>
              <a:t>   H</a:t>
            </a:r>
            <a:r>
              <a:rPr lang="en-US" sz="1100" b="1" dirty="0" smtClean="0"/>
              <a:t>2</a:t>
            </a:r>
            <a:r>
              <a:rPr lang="en-US" sz="2000" b="1" dirty="0" smtClean="0"/>
              <a:t>O,   Na)</a:t>
            </a:r>
            <a:endParaRPr lang="ru-RU" sz="2000" b="1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 flipH="1" flipV="1">
            <a:off x="7963694" y="42283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71600" y="2667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Уабаин</a:t>
            </a:r>
            <a:r>
              <a:rPr lang="en-US" sz="2000" b="1" dirty="0" smtClean="0"/>
              <a:t>      </a:t>
            </a:r>
            <a:r>
              <a:rPr lang="ru-RU" sz="2000" b="1" dirty="0" smtClean="0"/>
              <a:t>(</a:t>
            </a:r>
            <a:r>
              <a:rPr lang="en-US" sz="2000" b="1" dirty="0" smtClean="0"/>
              <a:t>    Na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1562894" y="3161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200" y="5638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Ренин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6172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АГ</a:t>
            </a:r>
            <a:r>
              <a:rPr lang="en-US" sz="2000" b="1" dirty="0" smtClean="0"/>
              <a:t>   I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624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ru-RU" sz="2000" b="1" dirty="0" smtClean="0"/>
              <a:t>АГ</a:t>
            </a:r>
            <a:r>
              <a:rPr lang="en-US" sz="2000" b="1" dirty="0" smtClean="0"/>
              <a:t> II</a:t>
            </a:r>
            <a:endParaRPr lang="ru-RU" sz="2000" b="1" dirty="0"/>
          </a:p>
        </p:txBody>
      </p:sp>
      <p:pic>
        <p:nvPicPr>
          <p:cNvPr id="26" name="Рисунок 25" descr="109844904_20101001081157_trombocitbi3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228600"/>
            <a:ext cx="2528316" cy="27432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0866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Царенко С.В.2009г.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010400" y="4343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(   K    Ca)</a:t>
            </a:r>
            <a:endParaRPr lang="ru-RU" sz="2000" b="1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7735094" y="46093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354094" y="46093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 contour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Причины возникновения ВЭН при ЧМТ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 anchor="ctr">
            <a:normAutofit fontScale="77500" lnSpcReduction="20000"/>
          </a:bodyPr>
          <a:lstStyle/>
          <a:p>
            <a:pPr marL="360000">
              <a:spcBef>
                <a:spcPts val="1800"/>
              </a:spcBef>
              <a:buBlip>
                <a:blip r:embed="rId2"/>
              </a:buBlip>
            </a:pPr>
            <a:endParaRPr lang="ru-RU" dirty="0" smtClean="0"/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Повреждение     гипоталамо-гипофизарной системы (ГГС)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Уменьшение стимуляции со стороны корковых структур и ствола мозга на ГГС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Повышение ВЧД рядом с ГГС</a:t>
            </a:r>
            <a:r>
              <a:rPr lang="en-US" sz="3800" dirty="0" smtClean="0"/>
              <a:t>(</a:t>
            </a:r>
            <a:r>
              <a:rPr lang="ru-RU" sz="3800" dirty="0" smtClean="0"/>
              <a:t>дислокации мозга</a:t>
            </a:r>
            <a:r>
              <a:rPr lang="en-US" sz="3800" dirty="0" smtClean="0"/>
              <a:t>)</a:t>
            </a:r>
            <a:endParaRPr lang="ru-RU" sz="3800" dirty="0" smtClean="0"/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Системная воспалительная реакция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ОССН</a:t>
            </a:r>
          </a:p>
          <a:p>
            <a:pPr marL="360000">
              <a:spcBef>
                <a:spcPts val="1800"/>
              </a:spcBef>
              <a:buBlip>
                <a:blip r:embed="rId2"/>
              </a:buBlip>
            </a:pPr>
            <a:r>
              <a:rPr lang="ru-RU" sz="3800" dirty="0" smtClean="0"/>
              <a:t>Введение седативных препаратов, наркотических анальгетиков, миорелаксантов и т.д.</a:t>
            </a:r>
          </a:p>
          <a:p>
            <a:pPr marL="360000">
              <a:spcBef>
                <a:spcPts val="1800"/>
              </a:spcBef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Савин И.А. 2010г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роцесс 5"/>
          <p:cNvSpPr/>
          <p:nvPr/>
        </p:nvSpPr>
        <p:spPr>
          <a:xfrm>
            <a:off x="1676400" y="3429000"/>
            <a:ext cx="381000" cy="32766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553200" y="3352800"/>
            <a:ext cx="381000" cy="32766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6019800" y="3886200"/>
            <a:ext cx="1447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1066800" y="6172200"/>
            <a:ext cx="609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2057400" y="6172200"/>
            <a:ext cx="6096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6934200" y="4953000"/>
            <a:ext cx="6096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6934200" y="5943600"/>
            <a:ext cx="6096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5943600" y="4953000"/>
            <a:ext cx="609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5943600" y="5943600"/>
            <a:ext cx="609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1143000" y="3886200"/>
            <a:ext cx="1447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1143000" y="5029200"/>
            <a:ext cx="1447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Десятиугольник 25"/>
          <p:cNvSpPr/>
          <p:nvPr/>
        </p:nvSpPr>
        <p:spPr>
          <a:xfrm>
            <a:off x="1295400" y="2667000"/>
            <a:ext cx="1143000" cy="762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Десятиугольник 26"/>
          <p:cNvSpPr/>
          <p:nvPr/>
        </p:nvSpPr>
        <p:spPr>
          <a:xfrm>
            <a:off x="6172200" y="2590800"/>
            <a:ext cx="1066800" cy="762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2743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65А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7А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3733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</a:t>
            </a:r>
            <a:r>
              <a:rPr lang="en-US" sz="1600" b="1" dirty="0" smtClean="0"/>
              <a:t>2</a:t>
            </a:r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3733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</a:t>
            </a:r>
            <a:r>
              <a:rPr lang="en-US" sz="1600" b="1" dirty="0" smtClean="0"/>
              <a:t>2</a:t>
            </a:r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3733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</a:t>
            </a:r>
            <a:r>
              <a:rPr lang="en-US" sz="1600" b="1" dirty="0" smtClean="0"/>
              <a:t>2</a:t>
            </a:r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91400" y="3733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</a:t>
            </a:r>
            <a:r>
              <a:rPr lang="en-US" sz="1600" b="1" dirty="0" smtClean="0"/>
              <a:t>2</a:t>
            </a:r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4724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Na+</a:t>
            </a:r>
            <a:endParaRPr lang="ru-RU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4724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Na+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05400" y="4724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Na+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43800" y="4648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Na+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518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Ионы</a:t>
            </a:r>
            <a:endParaRPr lang="ru-RU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43800" y="5257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Ионы</a:t>
            </a:r>
            <a:endParaRPr lang="ru-RU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800600" y="518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Ионы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518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Ионы</a:t>
            </a:r>
            <a:endParaRPr lang="ru-RU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543800" y="5943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Pt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334000" y="5943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Pt</a:t>
            </a:r>
            <a:endParaRPr lang="ru-RU" sz="3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743200" y="6096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Pt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105400" y="1371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Центральный капилляр</a:t>
            </a:r>
            <a:endParaRPr lang="ru-RU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" y="6096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Pt</a:t>
            </a:r>
            <a:endParaRPr lang="ru-RU" sz="3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1371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Периферический капилляр</a:t>
            </a:r>
            <a:endParaRPr lang="ru-RU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447800" y="228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Особенности     ГЭБ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1981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Просвет Сосуда</a:t>
            </a:r>
            <a:endParaRPr lang="ru-RU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934200" y="1905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Интерстициальное  пространство</a:t>
            </a:r>
            <a:endParaRPr lang="ru-RU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209800" y="1981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Интерстициальное  пространство</a:t>
            </a:r>
            <a:endParaRPr lang="ru-RU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5334000" y="1905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Просвет Сосуда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Нарушения Содержания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Na+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286000"/>
          <a:ext cx="77724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6223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Гипернатриемия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(Гипертоническая)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Гипонатриемия</a:t>
                      </a:r>
                    </a:p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(эуволемическая)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</a:gradFill>
                  </a:tcPr>
                </a:tc>
              </a:tr>
              <a:tr h="256867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Гиперволемическая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Эуволемическая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Гиповолемическая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Гипертоническая</a:t>
                      </a:r>
                    </a:p>
                    <a:p>
                      <a:r>
                        <a:rPr lang="ru-RU" sz="2800" dirty="0" smtClean="0"/>
                        <a:t>Нормотоническая</a:t>
                      </a:r>
                    </a:p>
                    <a:p>
                      <a:r>
                        <a:rPr lang="ru-RU" sz="2800" dirty="0" smtClean="0"/>
                        <a:t>Гипотоническая</a:t>
                      </a: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1447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N=</a:t>
            </a:r>
            <a:r>
              <a:rPr lang="ru-RU" sz="2800" b="1" dirty="0" smtClean="0"/>
              <a:t> 123-140 ммоль/л.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Гиповолемическая гипернатриемия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3820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Эуволемическая гипернатриемия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Гиперволемическая гипернатриемия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6324600" cy="1108075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7000" b="0" dirty="0" smtClean="0"/>
              <a:t>Введение избытка натрийсодержащих растворов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048000" y="4572000"/>
            <a:ext cx="6629400" cy="2286000"/>
          </a:xfrm>
        </p:spPr>
        <p:txBody>
          <a:bodyPr>
            <a:noAutofit/>
          </a:bodyPr>
          <a:lstStyle/>
          <a:p>
            <a:r>
              <a:rPr lang="ru-RU" b="0" dirty="0" smtClean="0"/>
              <a:t>Экзогенное введение кортикостероидов</a:t>
            </a:r>
          </a:p>
          <a:p>
            <a:endParaRPr lang="ru-RU" sz="2800" dirty="0"/>
          </a:p>
        </p:txBody>
      </p:sp>
      <p:pic>
        <p:nvPicPr>
          <p:cNvPr id="10" name="Содержимое 9" descr="30249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514600"/>
            <a:ext cx="3276600" cy="3124200"/>
          </a:xfrm>
        </p:spPr>
      </p:pic>
      <p:pic>
        <p:nvPicPr>
          <p:cNvPr id="11" name="Рисунок 10" descr="cortine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295400"/>
            <a:ext cx="3200400" cy="2658894"/>
          </a:xfrm>
          <a:prstGeom prst="rect">
            <a:avLst/>
          </a:prstGeom>
        </p:spPr>
      </p:pic>
      <p:pic>
        <p:nvPicPr>
          <p:cNvPr id="9" name="Содержимое 8" descr="87be6af8d2d6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0" y="2906712"/>
            <a:ext cx="2963466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485</Words>
  <Application>Microsoft Office PowerPoint</Application>
  <PresentationFormat>Экран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ГБОУ ВПО ЧГМА КАФЕДРА АНЕСТЕЗИОЛОГИИ, РЕАНИМАЦИИ И ИНТЕНСИВНОЙ ТЕРАПИИ  Водно–электролитные нарушения при ЧМТ</vt:lpstr>
      <vt:lpstr>Слайд 2</vt:lpstr>
      <vt:lpstr>Слайд 3</vt:lpstr>
      <vt:lpstr>Причины возникновения ВЭН при ЧМТ</vt:lpstr>
      <vt:lpstr>Слайд 5</vt:lpstr>
      <vt:lpstr>Нарушения Содержания Na+</vt:lpstr>
      <vt:lpstr>Гиповолемическая гипернатриемия</vt:lpstr>
      <vt:lpstr>Эуволемическая гипернатриемия</vt:lpstr>
      <vt:lpstr>Гиперволемическая гипернатриемия</vt:lpstr>
      <vt:lpstr>Диагностика гипернатриемии</vt:lpstr>
      <vt:lpstr> Гипонатриемия</vt:lpstr>
      <vt:lpstr>Диагностика гипотонической гипонатриемии</vt:lpstr>
      <vt:lpstr>Нарушения содержания калия</vt:lpstr>
      <vt:lpstr>Гипокалиемия </vt:lpstr>
      <vt:lpstr>Гиперкалиемия </vt:lpstr>
      <vt:lpstr>Нарушения  содержания Ca и Mg</vt:lpstr>
      <vt:lpstr>Причины изменения ионов в крови: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Рыжик</dc:creator>
  <cp:lastModifiedBy>ъ</cp:lastModifiedBy>
  <cp:revision>123</cp:revision>
  <dcterms:created xsi:type="dcterms:W3CDTF">2014-05-26T09:34:58Z</dcterms:created>
  <dcterms:modified xsi:type="dcterms:W3CDTF">2014-06-02T23:50:30Z</dcterms:modified>
</cp:coreProperties>
</file>